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7" r:id="rId1"/>
    <p:sldMasterId id="2147483687" r:id="rId2"/>
    <p:sldMasterId id="2147483691" r:id="rId3"/>
  </p:sldMasterIdLst>
  <p:notesMasterIdLst>
    <p:notesMasterId r:id="rId69"/>
  </p:notesMasterIdLst>
  <p:handoutMasterIdLst>
    <p:handoutMasterId r:id="rId70"/>
  </p:handoutMasterIdLst>
  <p:sldIdLst>
    <p:sldId id="605" r:id="rId4"/>
    <p:sldId id="505" r:id="rId5"/>
    <p:sldId id="606" r:id="rId6"/>
    <p:sldId id="593" r:id="rId7"/>
    <p:sldId id="594" r:id="rId8"/>
    <p:sldId id="595" r:id="rId9"/>
    <p:sldId id="603" r:id="rId10"/>
    <p:sldId id="333" r:id="rId11"/>
    <p:sldId id="604" r:id="rId12"/>
    <p:sldId id="599" r:id="rId13"/>
    <p:sldId id="600" r:id="rId14"/>
    <p:sldId id="601" r:id="rId15"/>
    <p:sldId id="347" r:id="rId16"/>
    <p:sldId id="556" r:id="rId17"/>
    <p:sldId id="609" r:id="rId18"/>
    <p:sldId id="610" r:id="rId19"/>
    <p:sldId id="558" r:id="rId20"/>
    <p:sldId id="557" r:id="rId21"/>
    <p:sldId id="559" r:id="rId22"/>
    <p:sldId id="560" r:id="rId23"/>
    <p:sldId id="561" r:id="rId24"/>
    <p:sldId id="562" r:id="rId25"/>
    <p:sldId id="563" r:id="rId26"/>
    <p:sldId id="565" r:id="rId27"/>
    <p:sldId id="566" r:id="rId28"/>
    <p:sldId id="567" r:id="rId29"/>
    <p:sldId id="568" r:id="rId30"/>
    <p:sldId id="592" r:id="rId31"/>
    <p:sldId id="569" r:id="rId32"/>
    <p:sldId id="614" r:id="rId33"/>
    <p:sldId id="633" r:id="rId34"/>
    <p:sldId id="615" r:id="rId35"/>
    <p:sldId id="616" r:id="rId36"/>
    <p:sldId id="617" r:id="rId37"/>
    <p:sldId id="634" r:id="rId38"/>
    <p:sldId id="618" r:id="rId39"/>
    <p:sldId id="619" r:id="rId40"/>
    <p:sldId id="620" r:id="rId41"/>
    <p:sldId id="621" r:id="rId42"/>
    <p:sldId id="622" r:id="rId43"/>
    <p:sldId id="623" r:id="rId44"/>
    <p:sldId id="624" r:id="rId45"/>
    <p:sldId id="625" r:id="rId46"/>
    <p:sldId id="626" r:id="rId47"/>
    <p:sldId id="627" r:id="rId48"/>
    <p:sldId id="628" r:id="rId49"/>
    <p:sldId id="629" r:id="rId50"/>
    <p:sldId id="630" r:id="rId51"/>
    <p:sldId id="631" r:id="rId52"/>
    <p:sldId id="632" r:id="rId53"/>
    <p:sldId id="596" r:id="rId54"/>
    <p:sldId id="597" r:id="rId55"/>
    <p:sldId id="642" r:id="rId56"/>
    <p:sldId id="607" r:id="rId57"/>
    <p:sldId id="608" r:id="rId58"/>
    <p:sldId id="611" r:id="rId59"/>
    <p:sldId id="612" r:id="rId60"/>
    <p:sldId id="613" r:id="rId61"/>
    <p:sldId id="635" r:id="rId62"/>
    <p:sldId id="636" r:id="rId63"/>
    <p:sldId id="637" r:id="rId64"/>
    <p:sldId id="638" r:id="rId65"/>
    <p:sldId id="639" r:id="rId66"/>
    <p:sldId id="640" r:id="rId67"/>
    <p:sldId id="641" r:id="rId6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zā Fermā teorēma" id="{1FAD1ABF-089D-455E-B1C3-A7DF80C39BDF}">
          <p14:sldIdLst>
            <p14:sldId id="605"/>
          </p14:sldIdLst>
        </p14:section>
        <p14:section name="Untitled Section" id="{F52CB042-CE9C-4A67-A6A4-394219C7020A}">
          <p14:sldIdLst>
            <p14:sldId id="505"/>
            <p14:sldId id="606"/>
            <p14:sldId id="593"/>
            <p14:sldId id="594"/>
            <p14:sldId id="595"/>
          </p14:sldIdLst>
        </p14:section>
        <p14:section name="Ležanra un Kummera teorēmas" id="{A7FFA236-7FF8-D64F-9DC4-E12A807EBC05}">
          <p14:sldIdLst>
            <p14:sldId id="603"/>
            <p14:sldId id="333"/>
            <p14:sldId id="604"/>
            <p14:sldId id="599"/>
            <p14:sldId id="600"/>
            <p14:sldId id="601"/>
            <p14:sldId id="347"/>
          </p14:sldIdLst>
        </p14:section>
        <p14:section name="Kāpinātāja pacelšanas lemmas" id="{B94C5AA7-8E16-4830-9F53-736A2C27287D}">
          <p14:sldIdLst>
            <p14:sldId id="556"/>
            <p14:sldId id="609"/>
            <p14:sldId id="610"/>
            <p14:sldId id="558"/>
            <p14:sldId id="557"/>
            <p14:sldId id="559"/>
            <p14:sldId id="560"/>
            <p14:sldId id="561"/>
            <p14:sldId id="562"/>
            <p14:sldId id="563"/>
            <p14:sldId id="565"/>
            <p14:sldId id="566"/>
            <p14:sldId id="567"/>
            <p14:sldId id="568"/>
            <p14:sldId id="592"/>
            <p14:sldId id="569"/>
          </p14:sldIdLst>
        </p14:section>
        <p14:section name="Untitled Section" id="{5C382648-CFD1-4E1C-8CB9-3F9A9357E789}">
          <p14:sldIdLst>
            <p14:sldId id="614"/>
            <p14:sldId id="633"/>
            <p14:sldId id="615"/>
            <p14:sldId id="616"/>
            <p14:sldId id="617"/>
            <p14:sldId id="634"/>
            <p14:sldId id="618"/>
            <p14:sldId id="619"/>
            <p14:sldId id="620"/>
            <p14:sldId id="621"/>
            <p14:sldId id="622"/>
            <p14:sldId id="623"/>
            <p14:sldId id="624"/>
            <p14:sldId id="625"/>
            <p14:sldId id="626"/>
            <p14:sldId id="627"/>
            <p14:sldId id="628"/>
            <p14:sldId id="629"/>
            <p14:sldId id="630"/>
            <p14:sldId id="631"/>
            <p14:sldId id="632"/>
          </p14:sldIdLst>
        </p14:section>
        <p14:section name="Eksponentes pacelšanas lemmas lietojumi" id="{74E1D2F9-A560-4F4A-BCF5-A5DEB9869441}">
          <p14:sldIdLst>
            <p14:sldId id="596"/>
            <p14:sldId id="597"/>
            <p14:sldId id="642"/>
            <p14:sldId id="607"/>
            <p14:sldId id="608"/>
            <p14:sldId id="611"/>
            <p14:sldId id="612"/>
            <p14:sldId id="613"/>
          </p14:sldIdLst>
        </p14:section>
        <p14:section name="Binomiālie koeficienti" id="{87463B5B-5DCB-4128-B623-9560F9677E25}">
          <p14:sldIdLst>
            <p14:sldId id="635"/>
            <p14:sldId id="636"/>
            <p14:sldId id="637"/>
            <p14:sldId id="638"/>
            <p14:sldId id="639"/>
            <p14:sldId id="640"/>
            <p14:sldId id="641"/>
          </p14:sldIdLst>
        </p14:section>
      </p14:sectionLst>
    </p:ext>
    <p:ext uri="{EFAFB233-063F-42B5-8137-9DF3F51BA10A}">
      <p15:sldGuideLst xmlns:p15="http://schemas.microsoft.com/office/powerpoint/2012/main">
        <p15:guide id="1" orient="horz" pos="3064">
          <p15:clr>
            <a:srgbClr val="A4A3A4"/>
          </p15:clr>
        </p15:guide>
        <p15:guide id="2" pos="220">
          <p15:clr>
            <a:srgbClr val="A4A3A4"/>
          </p15:clr>
        </p15:guide>
        <p15:guide id="3" pos="554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psitis, Kalvis" initials="AK" lastIdx="1" clrIdx="0">
    <p:extLst>
      <p:ext uri="{19B8F6BF-5375-455C-9EA6-DF929625EA0E}">
        <p15:presenceInfo xmlns:p15="http://schemas.microsoft.com/office/powerpoint/2012/main" userId="S-1-5-21-2099920240-397961286-17591369-3379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62D1E"/>
    <a:srgbClr val="3333FF"/>
    <a:srgbClr val="FF6C0C"/>
    <a:srgbClr val="299D37"/>
    <a:srgbClr val="000000"/>
    <a:srgbClr val="808080"/>
    <a:srgbClr val="4D4D4D"/>
    <a:srgbClr val="666465"/>
    <a:srgbClr val="CCCCCC"/>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209" autoAdjust="0"/>
    <p:restoredTop sz="80717" autoAdjust="0"/>
  </p:normalViewPr>
  <p:slideViewPr>
    <p:cSldViewPr snapToGrid="0" snapToObjects="1" showGuides="1">
      <p:cViewPr varScale="1">
        <p:scale>
          <a:sx n="123" d="100"/>
          <a:sy n="123" d="100"/>
        </p:scale>
        <p:origin x="876" y="96"/>
      </p:cViewPr>
      <p:guideLst>
        <p:guide orient="horz" pos="3064"/>
        <p:guide pos="220"/>
        <p:guide pos="5546"/>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4326"/>
    </p:cViewPr>
  </p:sorterViewPr>
  <p:notesViewPr>
    <p:cSldViewPr snapToGrid="0" snapToObjects="1" showGuides="1">
      <p:cViewPr>
        <p:scale>
          <a:sx n="70" d="100"/>
          <a:sy n="70" d="100"/>
        </p:scale>
        <p:origin x="-3048" y="-5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E62D330-A21E-4CA8-B066-FB950CEE6323}" type="datetimeFigureOut">
              <a:rPr lang="en-GB" smtClean="0"/>
              <a:t>29/01/2022</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C7C7189-B2F5-4D8E-B522-BCD40F60C82B}" type="slidenum">
              <a:rPr lang="en-GB" smtClean="0"/>
              <a:t>‹#›</a:t>
            </a:fld>
            <a:endParaRPr lang="en-GB"/>
          </a:p>
        </p:txBody>
      </p:sp>
    </p:spTree>
    <p:extLst>
      <p:ext uri="{BB962C8B-B14F-4D97-AF65-F5344CB8AC3E}">
        <p14:creationId xmlns:p14="http://schemas.microsoft.com/office/powerpoint/2010/main" val="11801564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4765DB-18AC-3F42-8A01-45EA04C553EE}" type="datetimeFigureOut">
              <a:rPr lang="en-US" smtClean="0"/>
              <a:pPr/>
              <a:t>1/29/2022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836B008-1A7D-0F4F-ABE4-6B8E2FFE7421}" type="slidenum">
              <a:rPr lang="en-US" smtClean="0"/>
              <a:pPr/>
              <a:t>‹#›</a:t>
            </a:fld>
            <a:endParaRPr lang="en-US"/>
          </a:p>
        </p:txBody>
      </p:sp>
    </p:spTree>
    <p:extLst>
      <p:ext uri="{BB962C8B-B14F-4D97-AF65-F5344CB8AC3E}">
        <p14:creationId xmlns:p14="http://schemas.microsoft.com/office/powerpoint/2010/main" val="1462301506"/>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sz="1200" b="0" i="0" kern="1200" dirty="0">
                <a:solidFill>
                  <a:schemeClr val="tx1"/>
                </a:solidFill>
                <a:effectLst/>
                <a:latin typeface="+mn-lt"/>
                <a:ea typeface="+mn-ea"/>
                <a:cs typeface="+mn-cs"/>
              </a:rPr>
              <a:t>Lielākā pirmskaitļa pakāpe, ar ko dalās faktoriāli vai </a:t>
            </a:r>
            <a:r>
              <a:rPr lang="lv-LV" sz="1200" b="0" i="0" kern="1200" dirty="0" err="1">
                <a:solidFill>
                  <a:schemeClr val="tx1"/>
                </a:solidFill>
                <a:effectLst/>
                <a:latin typeface="+mn-lt"/>
                <a:ea typeface="+mn-ea"/>
                <a:cs typeface="+mn-cs"/>
              </a:rPr>
              <a:t>binomiālie</a:t>
            </a:r>
            <a:r>
              <a:rPr lang="lv-LV" sz="1200" b="0" i="0" kern="1200" dirty="0">
                <a:solidFill>
                  <a:schemeClr val="tx1"/>
                </a:solidFill>
                <a:effectLst/>
                <a:latin typeface="+mn-lt"/>
                <a:ea typeface="+mn-ea"/>
                <a:cs typeface="+mn-cs"/>
              </a:rPr>
              <a:t> koeficienti, </a:t>
            </a:r>
            <a:r>
              <a:rPr lang="lv-LV" sz="1200" b="0" i="0" kern="1200" dirty="0" err="1">
                <a:solidFill>
                  <a:schemeClr val="tx1"/>
                </a:solidFill>
                <a:effectLst/>
                <a:latin typeface="+mn-lt"/>
                <a:ea typeface="+mn-ea"/>
                <a:cs typeface="+mn-cs"/>
              </a:rPr>
              <a:t>Ležandra</a:t>
            </a:r>
            <a:r>
              <a:rPr lang="lv-LV" sz="1200" b="0" i="0" kern="1200" dirty="0">
                <a:solidFill>
                  <a:schemeClr val="tx1"/>
                </a:solidFill>
                <a:effectLst/>
                <a:latin typeface="+mn-lt"/>
                <a:ea typeface="+mn-ea"/>
                <a:cs typeface="+mn-cs"/>
              </a:rPr>
              <a:t> teorēma (veselo daļu sasummēšana), </a:t>
            </a:r>
            <a:r>
              <a:rPr lang="lv-LV" sz="1200" b="0" i="0" kern="1200" dirty="0" err="1">
                <a:solidFill>
                  <a:schemeClr val="tx1"/>
                </a:solidFill>
                <a:effectLst/>
                <a:latin typeface="+mn-lt"/>
                <a:ea typeface="+mn-ea"/>
                <a:cs typeface="+mn-cs"/>
              </a:rPr>
              <a:t>Kummera</a:t>
            </a:r>
            <a:r>
              <a:rPr lang="lv-LV" sz="1200" b="0" i="0" kern="1200" dirty="0">
                <a:solidFill>
                  <a:schemeClr val="tx1"/>
                </a:solidFill>
                <a:effectLst/>
                <a:latin typeface="+mn-lt"/>
                <a:ea typeface="+mn-ea"/>
                <a:cs typeface="+mn-cs"/>
              </a:rPr>
              <a:t> teorēma (skaitļa pierakstīšana skaitīšanas sistēmā ar bāzi </a:t>
            </a:r>
            <a:r>
              <a:rPr lang="lv-LV" sz="1200" b="0" i="0" kern="1200" dirty="0" err="1">
                <a:solidFill>
                  <a:schemeClr val="tx1"/>
                </a:solidFill>
                <a:effectLst/>
                <a:latin typeface="+mn-lt"/>
                <a:ea typeface="+mn-ea"/>
                <a:cs typeface="+mn-cs"/>
              </a:rPr>
              <a:t>p</a:t>
            </a:r>
            <a:r>
              <a:rPr lang="lv-LV" sz="1200" b="0" i="0" kern="1200" dirty="0">
                <a:solidFill>
                  <a:schemeClr val="tx1"/>
                </a:solidFill>
                <a:effectLst/>
                <a:latin typeface="+mn-lt"/>
                <a:ea typeface="+mn-ea"/>
                <a:cs typeface="+mn-cs"/>
              </a:rPr>
              <a:t>). Pakāpes pacelšanas lemmas - ar kādu lielāko </a:t>
            </a:r>
            <a:r>
              <a:rPr lang="lv-LV" sz="1200" b="0" i="0" kern="1200" dirty="0" err="1">
                <a:solidFill>
                  <a:schemeClr val="tx1"/>
                </a:solidFill>
                <a:effectLst/>
                <a:latin typeface="+mn-lt"/>
                <a:ea typeface="+mn-ea"/>
                <a:cs typeface="+mn-cs"/>
              </a:rPr>
              <a:t>p</a:t>
            </a:r>
            <a:r>
              <a:rPr lang="lv-LV" sz="1200" b="0" i="0" kern="1200" dirty="0">
                <a:solidFill>
                  <a:schemeClr val="tx1"/>
                </a:solidFill>
                <a:effectLst/>
                <a:latin typeface="+mn-lt"/>
                <a:ea typeface="+mn-ea"/>
                <a:cs typeface="+mn-cs"/>
              </a:rPr>
              <a:t> pakāpi dalās </a:t>
            </a:r>
            <a:r>
              <a:rPr lang="lv-LV" sz="1200" b="0" i="0" kern="1200" dirty="0" err="1">
                <a:solidFill>
                  <a:schemeClr val="tx1"/>
                </a:solidFill>
                <a:effectLst/>
                <a:latin typeface="+mn-lt"/>
                <a:ea typeface="+mn-ea"/>
                <a:cs typeface="+mn-cs"/>
              </a:rPr>
              <a:t>a^m+b^m</a:t>
            </a:r>
            <a:r>
              <a:rPr lang="lv-LV" sz="1200" b="0" i="0" kern="1200" dirty="0">
                <a:solidFill>
                  <a:schemeClr val="tx1"/>
                </a:solidFill>
                <a:effectLst/>
                <a:latin typeface="+mn-lt"/>
                <a:ea typeface="+mn-ea"/>
                <a:cs typeface="+mn-cs"/>
              </a:rPr>
              <a:t> un </a:t>
            </a:r>
            <a:r>
              <a:rPr lang="lv-LV" sz="1200" b="0" i="0" kern="1200" dirty="0" err="1">
                <a:solidFill>
                  <a:schemeClr val="tx1"/>
                </a:solidFill>
                <a:effectLst/>
                <a:latin typeface="+mn-lt"/>
                <a:ea typeface="+mn-ea"/>
                <a:cs typeface="+mn-cs"/>
              </a:rPr>
              <a:t>a^m-b^m</a:t>
            </a:r>
            <a:r>
              <a:rPr lang="lv-LV" sz="1200" b="0" i="0" kern="1200" dirty="0">
                <a:solidFill>
                  <a:schemeClr val="tx1"/>
                </a:solidFill>
                <a:effectLst/>
                <a:latin typeface="+mn-lt"/>
                <a:ea typeface="+mn-ea"/>
                <a:cs typeface="+mn-cs"/>
              </a:rPr>
              <a:t>.  Kādēļ noteiktu rindu </a:t>
            </a:r>
            <a:r>
              <a:rPr lang="lv-LV" sz="1200" b="0" i="0" kern="1200" dirty="0" err="1">
                <a:solidFill>
                  <a:schemeClr val="tx1"/>
                </a:solidFill>
                <a:effectLst/>
                <a:latin typeface="+mn-lt"/>
                <a:ea typeface="+mn-ea"/>
                <a:cs typeface="+mn-cs"/>
              </a:rPr>
              <a:t>parciālsummas</a:t>
            </a:r>
            <a:r>
              <a:rPr lang="lv-LV" sz="1200" b="0" i="0" kern="1200" dirty="0">
                <a:solidFill>
                  <a:schemeClr val="tx1"/>
                </a:solidFill>
                <a:effectLst/>
                <a:latin typeface="+mn-lt"/>
                <a:ea typeface="+mn-ea"/>
                <a:cs typeface="+mn-cs"/>
              </a:rPr>
              <a:t> nevar būt veselas (atrodot skaitītāja un saucēja kārtu pēc kāda pirmskaitļa).</a:t>
            </a:r>
          </a:p>
          <a:p>
            <a:endParaRPr lang="lv-LV" sz="1200" b="0" i="0" kern="1200" dirty="0">
              <a:solidFill>
                <a:schemeClr val="tx1"/>
              </a:solidFill>
              <a:effectLst/>
              <a:latin typeface="+mn-lt"/>
              <a:ea typeface="+mn-ea"/>
              <a:cs typeface="+mn-cs"/>
            </a:endParaRPr>
          </a:p>
          <a:p>
            <a:r>
              <a:rPr lang="lv-LV" sz="1200" b="0" i="0" kern="1200" dirty="0">
                <a:solidFill>
                  <a:schemeClr val="tx1"/>
                </a:solidFill>
                <a:effectLst/>
                <a:latin typeface="+mn-lt"/>
                <a:ea typeface="+mn-ea"/>
                <a:cs typeface="+mn-cs"/>
              </a:rPr>
              <a:t>Dažādas citas likumsakarības, kuras izmanto periodiskas virknes, </a:t>
            </a:r>
            <a:r>
              <a:rPr lang="lv-LV" sz="1200" b="0" i="0" kern="1200">
                <a:solidFill>
                  <a:schemeClr val="tx1"/>
                </a:solidFill>
                <a:effectLst/>
                <a:latin typeface="+mn-lt"/>
                <a:ea typeface="+mn-ea"/>
                <a:cs typeface="+mn-cs"/>
              </a:rPr>
              <a:t>simetriskas izteiksmes, u.c</a:t>
            </a:r>
            <a:r>
              <a:rPr lang="lv-LV" sz="1200" b="0" i="0" kern="1200" dirty="0">
                <a:solidFill>
                  <a:schemeClr val="tx1"/>
                </a:solidFill>
                <a:effectLst/>
                <a:latin typeface="+mn-lt"/>
                <a:ea typeface="+mn-ea"/>
                <a:cs typeface="+mn-cs"/>
              </a:rPr>
              <a:t>.</a:t>
            </a:r>
            <a:endParaRPr lang="en-US" dirty="0"/>
          </a:p>
        </p:txBody>
      </p:sp>
    </p:spTree>
    <p:extLst>
      <p:ext uri="{BB962C8B-B14F-4D97-AF65-F5344CB8AC3E}">
        <p14:creationId xmlns:p14="http://schemas.microsoft.com/office/powerpoint/2010/main" val="3697153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30881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a:t>
            </a:r>
            <a:r>
              <a:rPr lang="en-US" dirty="0" err="1"/>
              <a:t>url</a:t>
            </a:r>
            <a:r>
              <a:rPr lang="en-US" baseline="0" dirty="0"/>
              <a:t>{http://reu.dimacs.rutgers.edu/~mslusky/}</a:t>
            </a:r>
            <a:endParaRPr lang="en-US" dirty="0"/>
          </a:p>
        </p:txBody>
      </p:sp>
    </p:spTree>
    <p:extLst>
      <p:ext uri="{BB962C8B-B14F-4D97-AF65-F5344CB8AC3E}">
        <p14:creationId xmlns:p14="http://schemas.microsoft.com/office/powerpoint/2010/main" val="1063985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dirty="0"/>
              <a:t>Sk.</a:t>
            </a:r>
            <a:r>
              <a:rPr lang="lv-LV" baseline="0" dirty="0"/>
              <a:t> </a:t>
            </a:r>
            <a:r>
              <a:rPr lang="ru-RU" baseline="0" dirty="0"/>
              <a:t>\</a:t>
            </a:r>
            <a:r>
              <a:rPr lang="en-US" baseline="0" dirty="0" err="1"/>
              <a:t>url</a:t>
            </a:r>
            <a:r>
              <a:rPr lang="en-US" baseline="0" dirty="0"/>
              <a:t>{http://mathoverflow.net/questions/51905/how-to-picture-mathbbc-p}</a:t>
            </a:r>
          </a:p>
          <a:p>
            <a:endParaRPr lang="en-US" baseline="0" dirty="0"/>
          </a:p>
          <a:p>
            <a:endParaRPr lang="en-US" dirty="0"/>
          </a:p>
        </p:txBody>
      </p:sp>
    </p:spTree>
    <p:extLst>
      <p:ext uri="{BB962C8B-B14F-4D97-AF65-F5344CB8AC3E}">
        <p14:creationId xmlns:p14="http://schemas.microsoft.com/office/powerpoint/2010/main" val="10075602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a:t>
            </a:r>
            <a:r>
              <a:rPr lang="en-US" dirty="0" err="1"/>
              <a:t>url</a:t>
            </a:r>
            <a:r>
              <a:rPr lang="en-US" dirty="0"/>
              <a:t>{https://cp4space.wordpress.com/2014/04/13/lifting-the-exponent/}</a:t>
            </a:r>
            <a:endParaRPr lang="lv-LV" dirty="0"/>
          </a:p>
          <a:p>
            <a:endParaRPr lang="lv-LV" dirty="0"/>
          </a:p>
          <a:p>
            <a:r>
              <a:rPr lang="lv-LV" dirty="0"/>
              <a:t>Cerība trāpīt Eilera teorēmai nav</a:t>
            </a:r>
            <a:r>
              <a:rPr lang="lv-LV" baseline="0" dirty="0"/>
              <a:t> liela.</a:t>
            </a:r>
            <a:endParaRPr lang="en-US" dirty="0"/>
          </a:p>
          <a:p>
            <a:endParaRPr lang="en-US" dirty="0"/>
          </a:p>
        </p:txBody>
      </p:sp>
    </p:spTree>
    <p:extLst>
      <p:ext uri="{BB962C8B-B14F-4D97-AF65-F5344CB8AC3E}">
        <p14:creationId xmlns:p14="http://schemas.microsoft.com/office/powerpoint/2010/main" val="27042206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a:t>
            </a:r>
            <a:r>
              <a:rPr lang="en-US" dirty="0" err="1" smtClean="0"/>
              <a:t>url</a:t>
            </a:r>
            <a:r>
              <a:rPr lang="en-US" dirty="0" smtClean="0"/>
              <a:t>{https://cp4space.wordpress.com/2014/04/13/lifting-the-exponent/}</a:t>
            </a:r>
            <a:endParaRPr lang="lv-LV" dirty="0" smtClean="0"/>
          </a:p>
          <a:p>
            <a:endParaRPr lang="lv-LV" dirty="0" smtClean="0"/>
          </a:p>
          <a:p>
            <a:r>
              <a:rPr lang="lv-LV" dirty="0" smtClean="0"/>
              <a:t>Cerība trāpīt Eilera teorēmai nav</a:t>
            </a:r>
            <a:r>
              <a:rPr lang="lv-LV" baseline="0" dirty="0" smtClean="0"/>
              <a:t> liela.</a:t>
            </a:r>
            <a:endParaRPr lang="en-US" dirty="0" smtClean="0"/>
          </a:p>
          <a:p>
            <a:endParaRPr lang="en-US" dirty="0" smtClean="0"/>
          </a:p>
        </p:txBody>
      </p:sp>
    </p:spTree>
    <p:extLst>
      <p:ext uri="{BB962C8B-B14F-4D97-AF65-F5344CB8AC3E}">
        <p14:creationId xmlns:p14="http://schemas.microsoft.com/office/powerpoint/2010/main" val="12665010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dirty="0"/>
              <a:t>Šis attēls parāda nolobīšanas</a:t>
            </a:r>
            <a:r>
              <a:rPr lang="lv-LV" baseline="0" dirty="0"/>
              <a:t> paņēmienu. </a:t>
            </a:r>
            <a:endParaRPr lang="en-US" dirty="0"/>
          </a:p>
        </p:txBody>
      </p:sp>
    </p:spTree>
    <p:extLst>
      <p:ext uri="{BB962C8B-B14F-4D97-AF65-F5344CB8AC3E}">
        <p14:creationId xmlns:p14="http://schemas.microsoft.com/office/powerpoint/2010/main" val="561392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dirty="0"/>
              <a:t>Zīmējumā</a:t>
            </a:r>
            <a:r>
              <a:rPr lang="lv-LV" baseline="0" dirty="0"/>
              <a:t> dots grafiks funkcijai $v_3(n)$. Intervālā $[1,100]$ šī funkcija tikai vienu reizi pieņem vērtību $4$. Jo $81$ dalās ar $3^4$. Visiem citiem argumentiem vērtības ir $0$, $1$, $2$, $3$. </a:t>
            </a:r>
            <a:endParaRPr lang="en-US" dirty="0"/>
          </a:p>
        </p:txBody>
      </p:sp>
    </p:spTree>
    <p:extLst>
      <p:ext uri="{BB962C8B-B14F-4D97-AF65-F5344CB8AC3E}">
        <p14:creationId xmlns:p14="http://schemas.microsoft.com/office/powerpoint/2010/main" val="32814376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71226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lv-LV" dirty="0"/>
              <a:t>LTE</a:t>
            </a:r>
            <a:r>
              <a:rPr lang="lv-LV" baseline="0" dirty="0"/>
              <a:t> – Lifting the Exponent Lemma.</a:t>
            </a:r>
            <a:endParaRPr lang="en-US" dirty="0"/>
          </a:p>
        </p:txBody>
      </p:sp>
    </p:spTree>
    <p:extLst>
      <p:ext uri="{BB962C8B-B14F-4D97-AF65-F5344CB8AC3E}">
        <p14:creationId xmlns:p14="http://schemas.microsoft.com/office/powerpoint/2010/main" val="199640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0588235294117647</a:t>
            </a:r>
          </a:p>
        </p:txBody>
      </p:sp>
    </p:spTree>
    <p:extLst>
      <p:ext uri="{BB962C8B-B14F-4D97-AF65-F5344CB8AC3E}">
        <p14:creationId xmlns:p14="http://schemas.microsoft.com/office/powerpoint/2010/main" val="3925985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dirty="0"/>
              <a:t>Kas notiek ar nullēm? (T.i. tiem reizinātājiem, kuros rezultāt</a:t>
            </a:r>
            <a:r>
              <a:rPr lang="lv-LV" baseline="0" dirty="0"/>
              <a:t>s ir nulle?)</a:t>
            </a:r>
            <a:endParaRPr lang="en-US" dirty="0"/>
          </a:p>
        </p:txBody>
      </p:sp>
    </p:spTree>
    <p:extLst>
      <p:ext uri="{BB962C8B-B14F-4D97-AF65-F5344CB8AC3E}">
        <p14:creationId xmlns:p14="http://schemas.microsoft.com/office/powerpoint/2010/main" val="192872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dirty="0"/>
              <a:t>Domas</a:t>
            </a:r>
            <a:r>
              <a:rPr lang="lv-LV" baseline="0" dirty="0"/>
              <a:t> par to, kāds ir "patvaļīgs naturāls skaitlis" mēdz atšķirties. Ir iespējamas spēles ar jauktu (varbūtisku) stratēģiju, kur jānosauc skaitļi $1$, $2$, $5$ (ar dažādām varbūtībām). </a:t>
            </a:r>
          </a:p>
          <a:p>
            <a:endParaRPr lang="lv-LV" baseline="0" dirty="0"/>
          </a:p>
          <a:p>
            <a:r>
              <a:rPr lang="lv-LV" b="0" baseline="0" dirty="0"/>
              <a:t>**Šādas spēles piemērs:**</a:t>
            </a:r>
            <a:r>
              <a:rPr lang="lv-LV" baseline="0" dirty="0"/>
              <a:t> Divi spēlētāji $A$ un $B$ iedomājas katrs savu naturālu skaitli – apzīmēsim šos skaitļus ar $a$ un $b$. Ja abi skaitļi ir vienādi, tad rezultāts ir neizšķirts. Citādi uzvar tas spēlētājs, kurš nosaucis skaitli, kurš ir vai nu $x </a:t>
            </a:r>
            <a:r>
              <a:rPr lang="en-US" baseline="0" dirty="0"/>
              <a:t>\in (1;3)$ </a:t>
            </a:r>
            <a:r>
              <a:rPr lang="en-US" baseline="0" dirty="0" err="1"/>
              <a:t>reizes</a:t>
            </a:r>
            <a:r>
              <a:rPr lang="en-US" baseline="0" dirty="0"/>
              <a:t> </a:t>
            </a:r>
            <a:r>
              <a:rPr lang="en-US" baseline="0" dirty="0" err="1"/>
              <a:t>liel</a:t>
            </a:r>
            <a:r>
              <a:rPr lang="lv-LV" baseline="0" dirty="0"/>
              <a:t>āks nekā pretinieka skaitlis, vai arī skaitli, kurš ir vairāk nekā trīs reizes mazāks nekā pretinieka skaitlis. Kā pareizi jāspēlē, lai uzvarētu? (Pamatot, ka stratēģija, kuru pretinieks nevar pārspēt, var saukt skaitļus $1$, $2$ un $5$ ar noteiktām varbūtībām. Atrast šīs varbūtības!)</a:t>
            </a:r>
          </a:p>
          <a:p>
            <a:endParaRPr lang="lv-LV" baseline="0" dirty="0"/>
          </a:p>
          <a:p>
            <a:r>
              <a:rPr lang="lv-LV" dirty="0"/>
              <a:t>A.Andžāna olimpiāžu</a:t>
            </a:r>
            <a:r>
              <a:rPr lang="lv-LV" baseline="0" dirty="0"/>
              <a:t> pulciņu dalībnieki par šādu nejaušu naturālu skaitli uzskatīja $17$, tas nereti tika pirmais izmēģināts, lai pārbaudītu dažādus apgalvojumus. Tas nav tik mazs, lai būtu triviāls, bet nav arī tik liels, lai nevarētu veikt aprēķinus. Savukārt romāna *</a:t>
            </a:r>
            <a:r>
              <a:rPr lang="en-US" baseline="0" dirty="0"/>
              <a:t>The Hitchhiker's Guide to the Galaxy</a:t>
            </a:r>
            <a:r>
              <a:rPr lang="lv-LV" baseline="0" dirty="0"/>
              <a:t>* cienītāji par šādu skaitli bieži min $42$. </a:t>
            </a:r>
            <a:endParaRPr lang="en-US" dirty="0"/>
          </a:p>
        </p:txBody>
      </p:sp>
    </p:spTree>
    <p:extLst>
      <p:ext uri="{BB962C8B-B14F-4D97-AF65-F5344CB8AC3E}">
        <p14:creationId xmlns:p14="http://schemas.microsoft.com/office/powerpoint/2010/main" val="31793614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99985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a:t>
            </a:r>
            <a:r>
              <a:rPr lang="en-US" dirty="0" err="1" smtClean="0"/>
              <a:t>url</a:t>
            </a:r>
            <a:r>
              <a:rPr lang="en-US" baseline="0" dirty="0" smtClean="0"/>
              <a:t>{http://reu.dimacs.rutgers.edu/~mslusky/}</a:t>
            </a:r>
            <a:endParaRPr lang="en-US" dirty="0"/>
          </a:p>
        </p:txBody>
      </p:sp>
    </p:spTree>
    <p:extLst>
      <p:ext uri="{BB962C8B-B14F-4D97-AF65-F5344CB8AC3E}">
        <p14:creationId xmlns:p14="http://schemas.microsoft.com/office/powerpoint/2010/main" val="20659084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933896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dirty="0" smtClean="0"/>
              <a:t>Diagramma ilustrē</a:t>
            </a:r>
            <a:r>
              <a:rPr lang="lv-LV" baseline="0" dirty="0" smtClean="0"/>
              <a:t> svarīgu metodi: Ja ir jānovērtē veselu skaitļu summa, ko saskaita tabulā pa kolonnām, šo pašu summu var iegūt, saskaitot tabulā pa rindiņām. Šajā gadījumā ietaupījums ir acīmredzams – tai vietā lai saskaitītu $50$ saskaitāmo (visus tos, kuri ietilpst $100!$ un maina divnieka pakāpi), pietiek saskaitīt $6$ saskaitāmos.</a:t>
            </a:r>
            <a:endParaRPr lang="en-US" dirty="0"/>
          </a:p>
        </p:txBody>
      </p:sp>
    </p:spTree>
    <p:extLst>
      <p:ext uri="{BB962C8B-B14F-4D97-AF65-F5344CB8AC3E}">
        <p14:creationId xmlns:p14="http://schemas.microsoft.com/office/powerpoint/2010/main" val="11290856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dirty="0" smtClean="0"/>
              <a:t>Pareizā</a:t>
            </a:r>
            <a:r>
              <a:rPr lang="lv-LV" baseline="0" dirty="0" smtClean="0"/>
              <a:t> atbilde ir (B). Skaitļojot sanāk $97$.</a:t>
            </a:r>
          </a:p>
          <a:p>
            <a:r>
              <a:rPr lang="lv-LV" baseline="0" dirty="0" smtClean="0"/>
              <a:t>Ir spēkā vispārīgāks apgalvojums. </a:t>
            </a:r>
          </a:p>
          <a:p>
            <a:endParaRPr lang="lv-LV" baseline="0" dirty="0" smtClean="0"/>
          </a:p>
          <a:p>
            <a:r>
              <a:rPr lang="lv-LV" baseline="0" dirty="0" smtClean="0"/>
              <a:t>**Apgalvojums:** Lielākā $2$ pakāpe, ar ko dalās $n!$ ir $n - </a:t>
            </a:r>
            <a:r>
              <a:rPr lang="ru-RU" baseline="0" dirty="0" smtClean="0"/>
              <a:t>\</a:t>
            </a:r>
            <a:r>
              <a:rPr lang="en-US" baseline="0" dirty="0" err="1" smtClean="0"/>
              <a:t>operatorname</a:t>
            </a:r>
            <a:r>
              <a:rPr lang="en-US" baseline="0" dirty="0" smtClean="0"/>
              <a:t>{</a:t>
            </a:r>
            <a:r>
              <a:rPr lang="en-US" baseline="0" dirty="0" err="1" smtClean="0"/>
              <a:t>dsum</a:t>
            </a:r>
            <a:r>
              <a:rPr lang="en-US" baseline="0" dirty="0" smtClean="0"/>
              <a:t>}_2(n)$, </a:t>
            </a:r>
            <a:r>
              <a:rPr lang="en-US" baseline="0" dirty="0" err="1" smtClean="0"/>
              <a:t>kur</a:t>
            </a:r>
            <a:r>
              <a:rPr lang="en-US" baseline="0" dirty="0" smtClean="0"/>
              <a:t> </a:t>
            </a:r>
            <a:r>
              <a:rPr lang="en-US" baseline="0" dirty="0" err="1" smtClean="0"/>
              <a:t>ar</a:t>
            </a:r>
            <a:r>
              <a:rPr lang="en-US" baseline="0" dirty="0" smtClean="0"/>
              <a:t> $\</a:t>
            </a:r>
            <a:r>
              <a:rPr lang="en-US" baseline="0" dirty="0" err="1" smtClean="0"/>
              <a:t>operatorname</a:t>
            </a:r>
            <a:r>
              <a:rPr lang="en-US" baseline="0" dirty="0" smtClean="0"/>
              <a:t>{</a:t>
            </a:r>
            <a:r>
              <a:rPr lang="en-US" baseline="0" dirty="0" err="1" smtClean="0"/>
              <a:t>dsum</a:t>
            </a:r>
            <a:r>
              <a:rPr lang="en-US" baseline="0" dirty="0" smtClean="0"/>
              <a:t>}</a:t>
            </a:r>
            <a:r>
              <a:rPr lang="lv-LV" baseline="0" dirty="0" smtClean="0"/>
              <a:t>_2</a:t>
            </a:r>
            <a:r>
              <a:rPr lang="en-US" baseline="0" dirty="0" smtClean="0"/>
              <a:t>(n)</a:t>
            </a:r>
            <a:r>
              <a:rPr lang="lv-LV" baseline="0" dirty="0" smtClean="0"/>
              <a:t>$ apzīmēta $n$ ciparu summa divnieku pierakstā. Skaitlim $100$ divnieku pieraksts ir $1100100$, tādēļ ciparu summa ir $3$. </a:t>
            </a:r>
            <a:endParaRPr lang="en-US" dirty="0"/>
          </a:p>
        </p:txBody>
      </p:sp>
    </p:spTree>
    <p:extLst>
      <p:ext uri="{BB962C8B-B14F-4D97-AF65-F5344CB8AC3E}">
        <p14:creationId xmlns:p14="http://schemas.microsoft.com/office/powerpoint/2010/main" val="35435995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dirty="0" smtClean="0"/>
              <a:t>Diagramma ilustrē</a:t>
            </a:r>
            <a:r>
              <a:rPr lang="lv-LV" baseline="0" dirty="0" smtClean="0"/>
              <a:t> svarīgu metodi: Ja ir jānovērtē veselu skaitļu summa, ko saskaita tabulā pa kolonnām, šo pašu summu var iegūt, saskaitot tabulā pa rindiņām. Šajā gadījumā ietaupījums ir acīmredzams – tai vietā lai saskaitītu $50$ saskaitāmo (visus tos, kuri ietilpst $100!$ un maina divnieka pakāpi), pietiek saskaitīt $6$ saskaitāmos.</a:t>
            </a:r>
            <a:endParaRPr lang="en-US" dirty="0"/>
          </a:p>
        </p:txBody>
      </p:sp>
    </p:spTree>
    <p:extLst>
      <p:ext uri="{BB962C8B-B14F-4D97-AF65-F5344CB8AC3E}">
        <p14:creationId xmlns:p14="http://schemas.microsoft.com/office/powerpoint/2010/main" val="16916475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a:t>
            </a:r>
            <a:r>
              <a:rPr lang="lt-LT" dirty="0" smtClean="0"/>
              <a:t>url{</a:t>
            </a:r>
            <a:r>
              <a:rPr lang="en-US" dirty="0" smtClean="0"/>
              <a:t>http://artofproblemsolving.com/articles/files/SatoNT.pdf</a:t>
            </a:r>
            <a:r>
              <a:rPr lang="lt-LT" dirty="0" smtClean="0"/>
              <a:t>}</a:t>
            </a:r>
          </a:p>
          <a:p>
            <a:endParaRPr lang="lt-LT" dirty="0" smtClean="0"/>
          </a:p>
          <a:p>
            <a:endParaRPr lang="en-US" dirty="0"/>
          </a:p>
        </p:txBody>
      </p:sp>
    </p:spTree>
    <p:extLst>
      <p:ext uri="{BB962C8B-B14F-4D97-AF65-F5344CB8AC3E}">
        <p14:creationId xmlns:p14="http://schemas.microsoft.com/office/powerpoint/2010/main" val="22214002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dirty="0" smtClean="0"/>
              <a:t>Kas notiek ar nullēm? (T.i. tiem reizinātājiem, kuros rezultāt</a:t>
            </a:r>
            <a:r>
              <a:rPr lang="lv-LV" baseline="0" dirty="0" smtClean="0"/>
              <a:t>s ir nulle?)</a:t>
            </a:r>
            <a:endParaRPr lang="en-US" dirty="0"/>
          </a:p>
        </p:txBody>
      </p:sp>
    </p:spTree>
    <p:extLst>
      <p:ext uri="{BB962C8B-B14F-4D97-AF65-F5344CB8AC3E}">
        <p14:creationId xmlns:p14="http://schemas.microsoft.com/office/powerpoint/2010/main" val="2204090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dirty="0"/>
              <a:t>Sk.</a:t>
            </a:r>
            <a:r>
              <a:rPr lang="lv-LV" baseline="0" dirty="0"/>
              <a:t> </a:t>
            </a:r>
            <a:r>
              <a:rPr lang="ru-RU" baseline="0" dirty="0"/>
              <a:t>\</a:t>
            </a:r>
            <a:r>
              <a:rPr lang="en-US" baseline="0" dirty="0" err="1"/>
              <a:t>url</a:t>
            </a:r>
            <a:r>
              <a:rPr lang="en-US" baseline="0" dirty="0"/>
              <a:t>{http://mathoverflow.net/questions/51905/how-to-picture-mathbbc-p}</a:t>
            </a:r>
          </a:p>
          <a:p>
            <a:endParaRPr lang="en-US" baseline="0" dirty="0"/>
          </a:p>
          <a:p>
            <a:endParaRPr lang="en-US" dirty="0"/>
          </a:p>
        </p:txBody>
      </p:sp>
    </p:spTree>
    <p:extLst>
      <p:ext uri="{BB962C8B-B14F-4D97-AF65-F5344CB8AC3E}">
        <p14:creationId xmlns:p14="http://schemas.microsoft.com/office/powerpoint/2010/main" val="2667387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a:t>
            </a:r>
            <a:r>
              <a:rPr lang="en-US" dirty="0" err="1"/>
              <a:t>url</a:t>
            </a:r>
            <a:r>
              <a:rPr lang="en-US" dirty="0"/>
              <a:t>{https://cp4space.wordpress.com/2014/04/13/lifting-the-exponent/}</a:t>
            </a:r>
            <a:endParaRPr lang="lv-LV" dirty="0"/>
          </a:p>
          <a:p>
            <a:endParaRPr lang="lv-LV" dirty="0"/>
          </a:p>
          <a:p>
            <a:r>
              <a:rPr lang="lv-LV" dirty="0"/>
              <a:t>Cerība trāpīt Eilera teorēmai nav</a:t>
            </a:r>
            <a:r>
              <a:rPr lang="lv-LV" baseline="0" dirty="0"/>
              <a:t> liela.</a:t>
            </a:r>
            <a:endParaRPr lang="en-US" dirty="0"/>
          </a:p>
          <a:p>
            <a:endParaRPr lang="en-US" dirty="0"/>
          </a:p>
        </p:txBody>
      </p:sp>
    </p:spTree>
    <p:extLst>
      <p:ext uri="{BB962C8B-B14F-4D97-AF65-F5344CB8AC3E}">
        <p14:creationId xmlns:p14="http://schemas.microsoft.com/office/powerpoint/2010/main" val="3825875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dirty="0"/>
              <a:t>Šis attēls parāda nolobīšanas</a:t>
            </a:r>
            <a:r>
              <a:rPr lang="lv-LV" baseline="0" dirty="0"/>
              <a:t> paņēmienu. </a:t>
            </a:r>
            <a:endParaRPr lang="en-US" dirty="0"/>
          </a:p>
        </p:txBody>
      </p:sp>
    </p:spTree>
    <p:extLst>
      <p:ext uri="{BB962C8B-B14F-4D97-AF65-F5344CB8AC3E}">
        <p14:creationId xmlns:p14="http://schemas.microsoft.com/office/powerpoint/2010/main" val="3133659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dirty="0"/>
              <a:t>Zīmējumā</a:t>
            </a:r>
            <a:r>
              <a:rPr lang="lv-LV" baseline="0" dirty="0"/>
              <a:t> dots grafiks funkcijai $v_3(n)$. Intervālā $[1,100]$ šī funkcija tikai vienu reizi pieņem vērtību $4$. Jo $81$ dalās ar $3^4$. Visiem citiem argumentiem vērtības ir $0$, $1$, $2$, $3$. </a:t>
            </a:r>
            <a:endParaRPr lang="en-US" dirty="0"/>
          </a:p>
        </p:txBody>
      </p:sp>
    </p:spTree>
    <p:extLst>
      <p:ext uri="{BB962C8B-B14F-4D97-AF65-F5344CB8AC3E}">
        <p14:creationId xmlns:p14="http://schemas.microsoft.com/office/powerpoint/2010/main" val="2378834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7152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lv-LV" dirty="0"/>
              <a:t>LTE</a:t>
            </a:r>
            <a:r>
              <a:rPr lang="lv-LV" baseline="0" dirty="0"/>
              <a:t> – Lifting the Exponent Lemma.</a:t>
            </a:r>
            <a:endParaRPr lang="en-US" dirty="0"/>
          </a:p>
        </p:txBody>
      </p:sp>
    </p:spTree>
    <p:extLst>
      <p:ext uri="{BB962C8B-B14F-4D97-AF65-F5344CB8AC3E}">
        <p14:creationId xmlns:p14="http://schemas.microsoft.com/office/powerpoint/2010/main" val="3356326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dirty="0"/>
              <a:t>Domas</a:t>
            </a:r>
            <a:r>
              <a:rPr lang="lv-LV" baseline="0" dirty="0"/>
              <a:t> par to, kāds ir "patvaļīgs naturāls skaitlis" mēdz atšķirties. Ir iespējamas spēles ar jauktu (varbūtisku) stratēģiju, kur jānosauc skaitļi $1$, $2$, $5$ (ar dažādām varbūtībām). </a:t>
            </a:r>
          </a:p>
          <a:p>
            <a:endParaRPr lang="lv-LV" baseline="0" dirty="0"/>
          </a:p>
          <a:p>
            <a:r>
              <a:rPr lang="lv-LV" b="0" baseline="0" dirty="0"/>
              <a:t>**Šādas spēles piemērs:**</a:t>
            </a:r>
            <a:r>
              <a:rPr lang="lv-LV" baseline="0" dirty="0"/>
              <a:t> Divi spēlētāji $A$ un $B$ iedomājas katrs savu naturālu skaitli – apzīmēsim šos skaitļus ar $a$ un $b$. Ja abi skaitļi ir vienādi, tad rezultāts ir neizšķirts. Citādi uzvar tas spēlētājs, kurš nosaucis skaitli, kurš ir vai nu $x </a:t>
            </a:r>
            <a:r>
              <a:rPr lang="en-US" baseline="0" dirty="0"/>
              <a:t>\in (1;3)$ </a:t>
            </a:r>
            <a:r>
              <a:rPr lang="en-US" baseline="0" dirty="0" err="1"/>
              <a:t>reizes</a:t>
            </a:r>
            <a:r>
              <a:rPr lang="en-US" baseline="0" dirty="0"/>
              <a:t> </a:t>
            </a:r>
            <a:r>
              <a:rPr lang="en-US" baseline="0" dirty="0" err="1"/>
              <a:t>liel</a:t>
            </a:r>
            <a:r>
              <a:rPr lang="lv-LV" baseline="0" dirty="0"/>
              <a:t>āks nekā pretinieka skaitlis, vai arī skaitli, kurš ir vairāk nekā trīs reizes mazāks nekā pretinieka skaitlis. Kā pareizi jāspēlē, lai uzvarētu? (Pamatot, ka stratēģija, kuru pretinieks nevar pārspēt, var saukt skaitļus $1$, $2$ un $5$ ar noteiktām varbūtībām. Atrast šīs varbūtības!)</a:t>
            </a:r>
          </a:p>
          <a:p>
            <a:endParaRPr lang="lv-LV" baseline="0" dirty="0"/>
          </a:p>
          <a:p>
            <a:r>
              <a:rPr lang="lv-LV" dirty="0"/>
              <a:t>A.Andžāna olimpiāžu</a:t>
            </a:r>
            <a:r>
              <a:rPr lang="lv-LV" baseline="0" dirty="0"/>
              <a:t> pulciņu dalībnieki par šādu nejaušu naturālu skaitli uzskatīja $17$, tas nereti tika pirmais izmēģināts, lai pārbaudītu dažādus apgalvojumus. Tas nav tik mazs, lai būtu triviāls, bet nav arī tik liels, lai nevarētu veikt aprēķinus. Savukārt romāna *</a:t>
            </a:r>
            <a:r>
              <a:rPr lang="en-US" baseline="0" dirty="0"/>
              <a:t>The Hitchhiker's Guide to the Galaxy</a:t>
            </a:r>
            <a:r>
              <a:rPr lang="lv-LV" baseline="0" dirty="0"/>
              <a:t>* cienītāji par šādu skaitli bieži min $42$. </a:t>
            </a:r>
            <a:endParaRPr lang="en-US" dirty="0"/>
          </a:p>
        </p:txBody>
      </p:sp>
    </p:spTree>
    <p:extLst>
      <p:ext uri="{BB962C8B-B14F-4D97-AF65-F5344CB8AC3E}">
        <p14:creationId xmlns:p14="http://schemas.microsoft.com/office/powerpoint/2010/main" val="2854755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ext 1 Column">
    <p:spTree>
      <p:nvGrpSpPr>
        <p:cNvPr id="1" name=""/>
        <p:cNvGrpSpPr/>
        <p:nvPr/>
      </p:nvGrpSpPr>
      <p:grpSpPr>
        <a:xfrm>
          <a:off x="0" y="0"/>
          <a:ext cx="0" cy="0"/>
          <a:chOff x="0" y="0"/>
          <a:chExt cx="0" cy="0"/>
        </a:xfrm>
      </p:grpSpPr>
      <p:sp>
        <p:nvSpPr>
          <p:cNvPr id="2" name="Rounded Rectangle 1"/>
          <p:cNvSpPr/>
          <p:nvPr userDrawn="1"/>
        </p:nvSpPr>
        <p:spPr>
          <a:xfrm>
            <a:off x="-8718" y="3040"/>
            <a:ext cx="9152718" cy="508520"/>
          </a:xfrm>
          <a:prstGeom prst="roundRect">
            <a:avLst>
              <a:gd name="adj" fmla="val 20337"/>
            </a:avLst>
          </a:prstGeom>
          <a:solidFill>
            <a:srgbClr val="FF6C0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ntent Placeholder 2"/>
          <p:cNvSpPr>
            <a:spLocks noGrp="1"/>
          </p:cNvSpPr>
          <p:nvPr>
            <p:ph idx="1"/>
          </p:nvPr>
        </p:nvSpPr>
        <p:spPr>
          <a:xfrm>
            <a:off x="347471" y="758505"/>
            <a:ext cx="8456803" cy="3680145"/>
          </a:xfrm>
          <a:prstGeom prst="rect">
            <a:avLst/>
          </a:prstGeom>
        </p:spPr>
        <p:txBody>
          <a:bodyPr lIns="0" tIns="0" rIns="0" bIns="0">
            <a:normAutofit/>
          </a:bodyPr>
          <a:lstStyle>
            <a:lvl1pPr marL="0" indent="0">
              <a:buClr>
                <a:schemeClr val="tx1"/>
              </a:buClr>
              <a:buSzPct val="90000"/>
              <a:buFont typeface="Webdings" panose="05030102010509060703" pitchFamily="18" charset="2"/>
              <a:buNone/>
              <a:defRPr sz="1600">
                <a:solidFill>
                  <a:schemeClr val="tx2"/>
                </a:solidFill>
              </a:defRPr>
            </a:lvl1pPr>
            <a:lvl2pPr marL="455613" indent="-223838">
              <a:buClr>
                <a:schemeClr val="tx1"/>
              </a:buClr>
              <a:buSzPct val="90000"/>
              <a:buFont typeface="Webdings" panose="05030102010509060703" pitchFamily="18" charset="2"/>
              <a:buChar char="4"/>
              <a:defRPr sz="1400">
                <a:solidFill>
                  <a:schemeClr val="tx2"/>
                </a:solidFill>
              </a:defRPr>
            </a:lvl2pPr>
            <a:lvl3pPr marL="679450" indent="-209550">
              <a:buClr>
                <a:schemeClr val="tx1"/>
              </a:buClr>
              <a:buSzPct val="85000"/>
              <a:buFont typeface="Webdings" panose="05030102010509060703" pitchFamily="18" charset="2"/>
              <a:buChar char="4"/>
              <a:defRPr sz="1400">
                <a:solidFill>
                  <a:schemeClr val="tx2"/>
                </a:solidFill>
              </a:defRPr>
            </a:lvl3pPr>
            <a:lvl4pPr marL="896112" indent="-228600">
              <a:buClr>
                <a:schemeClr val="tx1"/>
              </a:buClr>
              <a:buSzPct val="100000"/>
              <a:buFont typeface="Wingdings" panose="05000000000000000000" pitchFamily="2" charset="2"/>
              <a:buChar char="§"/>
              <a:defRPr sz="1200">
                <a:solidFill>
                  <a:schemeClr val="tx2"/>
                </a:solidFill>
              </a:defRPr>
            </a:lvl4pPr>
            <a:lvl5pPr marL="1828800" indent="0">
              <a:buNone/>
              <a:defRPr sz="14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7"/>
          <p:cNvSpPr>
            <a:spLocks noGrp="1"/>
          </p:cNvSpPr>
          <p:nvPr>
            <p:ph type="title"/>
          </p:nvPr>
        </p:nvSpPr>
        <p:spPr>
          <a:xfrm>
            <a:off x="347471" y="61722"/>
            <a:ext cx="8081752" cy="380661"/>
          </a:xfrm>
          <a:prstGeom prst="rect">
            <a:avLst/>
          </a:prstGeom>
        </p:spPr>
        <p:txBody>
          <a:bodyPr vert="horz" wrap="square" lIns="0" tIns="0" rIns="0" bIns="0">
            <a:noAutofit/>
          </a:bodyPr>
          <a:lstStyle>
            <a:lvl1pPr algn="l">
              <a:defRPr sz="1800" b="1">
                <a:solidFill>
                  <a:schemeClr val="bg1"/>
                </a:solidFill>
              </a:defRPr>
            </a:lvl1pPr>
          </a:lstStyle>
          <a:p>
            <a:r>
              <a:rPr lang="en-US" dirty="0"/>
              <a:t>Click to edit Master title style</a:t>
            </a:r>
          </a:p>
        </p:txBody>
      </p:sp>
      <p:grpSp>
        <p:nvGrpSpPr>
          <p:cNvPr id="8" name="Group 7"/>
          <p:cNvGrpSpPr/>
          <p:nvPr userDrawn="1"/>
        </p:nvGrpSpPr>
        <p:grpSpPr>
          <a:xfrm>
            <a:off x="8518410" y="36764"/>
            <a:ext cx="406266" cy="381716"/>
            <a:chOff x="6471270" y="680644"/>
            <a:chExt cx="1763486" cy="1656920"/>
          </a:xfrm>
        </p:grpSpPr>
        <p:cxnSp>
          <p:nvCxnSpPr>
            <p:cNvPr id="9" name="Straight Connector 8"/>
            <p:cNvCxnSpPr/>
            <p:nvPr userDrawn="1"/>
          </p:nvCxnSpPr>
          <p:spPr>
            <a:xfrm flipH="1">
              <a:off x="7353013" y="680644"/>
              <a:ext cx="13750" cy="1656920"/>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6471270" y="1509104"/>
              <a:ext cx="1763486" cy="0"/>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6717546" y="933362"/>
              <a:ext cx="1317580" cy="1165797"/>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H="1">
              <a:off x="6717546" y="904784"/>
              <a:ext cx="1317580" cy="1166026"/>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53587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ext 1 Column">
    <p:spTree>
      <p:nvGrpSpPr>
        <p:cNvPr id="1" name=""/>
        <p:cNvGrpSpPr/>
        <p:nvPr/>
      </p:nvGrpSpPr>
      <p:grpSpPr>
        <a:xfrm>
          <a:off x="0" y="0"/>
          <a:ext cx="0" cy="0"/>
          <a:chOff x="0" y="0"/>
          <a:chExt cx="0" cy="0"/>
        </a:xfrm>
      </p:grpSpPr>
      <p:sp>
        <p:nvSpPr>
          <p:cNvPr id="2" name="Rounded Rectangle 1"/>
          <p:cNvSpPr/>
          <p:nvPr userDrawn="1"/>
        </p:nvSpPr>
        <p:spPr>
          <a:xfrm>
            <a:off x="0" y="4402"/>
            <a:ext cx="9144000" cy="495300"/>
          </a:xfrm>
          <a:prstGeom prst="roundRect">
            <a:avLst/>
          </a:prstGeom>
          <a:solidFill>
            <a:srgbClr val="0095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ntent Placeholder 2"/>
          <p:cNvSpPr>
            <a:spLocks noGrp="1"/>
          </p:cNvSpPr>
          <p:nvPr>
            <p:ph idx="1"/>
          </p:nvPr>
        </p:nvSpPr>
        <p:spPr>
          <a:xfrm>
            <a:off x="347471" y="758505"/>
            <a:ext cx="8456803" cy="3680145"/>
          </a:xfrm>
          <a:prstGeom prst="rect">
            <a:avLst/>
          </a:prstGeom>
        </p:spPr>
        <p:txBody>
          <a:bodyPr lIns="0" tIns="0" rIns="0" bIns="0">
            <a:normAutofit/>
          </a:bodyPr>
          <a:lstStyle>
            <a:lvl1pPr marL="0" indent="0">
              <a:buClr>
                <a:schemeClr val="tx1"/>
              </a:buClr>
              <a:buSzPct val="90000"/>
              <a:buFont typeface="Webdings" panose="05030102010509060703" pitchFamily="18" charset="2"/>
              <a:buNone/>
              <a:defRPr sz="2400">
                <a:solidFill>
                  <a:schemeClr val="tx2"/>
                </a:solidFill>
              </a:defRPr>
            </a:lvl1pPr>
            <a:lvl2pPr marL="455613" indent="-223838">
              <a:buClr>
                <a:schemeClr val="tx1"/>
              </a:buClr>
              <a:buSzPct val="90000"/>
              <a:buFont typeface="Webdings" panose="05030102010509060703" pitchFamily="18" charset="2"/>
              <a:buChar char="4"/>
              <a:defRPr sz="2400">
                <a:solidFill>
                  <a:schemeClr val="tx2"/>
                </a:solidFill>
              </a:defRPr>
            </a:lvl2pPr>
            <a:lvl3pPr marL="679450" indent="-209550">
              <a:buClr>
                <a:schemeClr val="tx1"/>
              </a:buClr>
              <a:buSzPct val="85000"/>
              <a:buFont typeface="Webdings" panose="05030102010509060703" pitchFamily="18" charset="2"/>
              <a:buChar char="4"/>
              <a:defRPr sz="2400">
                <a:solidFill>
                  <a:schemeClr val="tx2"/>
                </a:solidFill>
              </a:defRPr>
            </a:lvl3pPr>
            <a:lvl4pPr marL="896112" indent="-228600">
              <a:buClr>
                <a:schemeClr val="tx1"/>
              </a:buClr>
              <a:buSzPct val="100000"/>
              <a:buFont typeface="Wingdings" panose="05000000000000000000" pitchFamily="2" charset="2"/>
              <a:buChar char="§"/>
              <a:defRPr sz="2400">
                <a:solidFill>
                  <a:schemeClr val="tx2"/>
                </a:solidFill>
              </a:defRPr>
            </a:lvl4pPr>
            <a:lvl5pPr marL="1828800" indent="0">
              <a:buNone/>
              <a:defRPr sz="24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7"/>
          <p:cNvSpPr>
            <a:spLocks noGrp="1"/>
          </p:cNvSpPr>
          <p:nvPr>
            <p:ph type="title"/>
          </p:nvPr>
        </p:nvSpPr>
        <p:spPr>
          <a:xfrm>
            <a:off x="347471" y="61722"/>
            <a:ext cx="7558279" cy="380661"/>
          </a:xfrm>
          <a:prstGeom prst="rect">
            <a:avLst/>
          </a:prstGeom>
        </p:spPr>
        <p:txBody>
          <a:bodyPr vert="horz" wrap="square" lIns="0" tIns="0" rIns="0" bIns="0">
            <a:noAutofit/>
          </a:bodyPr>
          <a:lstStyle>
            <a:lvl1pPr algn="l">
              <a:defRPr sz="2400" b="1">
                <a:solidFill>
                  <a:schemeClr val="bg1"/>
                </a:solidFill>
              </a:defRPr>
            </a:lvl1pPr>
          </a:lstStyle>
          <a:p>
            <a:r>
              <a:rPr lang="en-US" dirty="0"/>
              <a:t>Click to edit Master title style</a:t>
            </a:r>
          </a:p>
        </p:txBody>
      </p:sp>
      <p:grpSp>
        <p:nvGrpSpPr>
          <p:cNvPr id="8" name="Group 7"/>
          <p:cNvGrpSpPr/>
          <p:nvPr userDrawn="1"/>
        </p:nvGrpSpPr>
        <p:grpSpPr>
          <a:xfrm>
            <a:off x="8518410" y="36764"/>
            <a:ext cx="406266" cy="381716"/>
            <a:chOff x="6471270" y="680644"/>
            <a:chExt cx="1763486" cy="1656920"/>
          </a:xfrm>
        </p:grpSpPr>
        <p:cxnSp>
          <p:nvCxnSpPr>
            <p:cNvPr id="12" name="Straight Connector 11"/>
            <p:cNvCxnSpPr/>
            <p:nvPr userDrawn="1"/>
          </p:nvCxnSpPr>
          <p:spPr>
            <a:xfrm flipH="1">
              <a:off x="7353013" y="680644"/>
              <a:ext cx="13750" cy="1656920"/>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6471270" y="1509104"/>
              <a:ext cx="1763486" cy="0"/>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6717546" y="933362"/>
              <a:ext cx="1317580" cy="1165797"/>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6717546" y="904784"/>
              <a:ext cx="1317580" cy="1166026"/>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98565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ext 2 Column">
    <p:spTree>
      <p:nvGrpSpPr>
        <p:cNvPr id="1" name=""/>
        <p:cNvGrpSpPr/>
        <p:nvPr/>
      </p:nvGrpSpPr>
      <p:grpSpPr>
        <a:xfrm>
          <a:off x="0" y="0"/>
          <a:ext cx="0" cy="0"/>
          <a:chOff x="0" y="0"/>
          <a:chExt cx="0" cy="0"/>
        </a:xfrm>
      </p:grpSpPr>
      <p:sp>
        <p:nvSpPr>
          <p:cNvPr id="9" name="Rounded Rectangle 8"/>
          <p:cNvSpPr/>
          <p:nvPr userDrawn="1"/>
        </p:nvSpPr>
        <p:spPr>
          <a:xfrm>
            <a:off x="0" y="4402"/>
            <a:ext cx="9144000" cy="495300"/>
          </a:xfrm>
          <a:prstGeom prst="roundRect">
            <a:avLst/>
          </a:prstGeom>
          <a:solidFill>
            <a:srgbClr val="0095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ntent Placeholder 2"/>
          <p:cNvSpPr>
            <a:spLocks noGrp="1"/>
          </p:cNvSpPr>
          <p:nvPr>
            <p:ph idx="1"/>
          </p:nvPr>
        </p:nvSpPr>
        <p:spPr>
          <a:xfrm>
            <a:off x="347472" y="758505"/>
            <a:ext cx="4105776" cy="3680145"/>
          </a:xfrm>
          <a:prstGeom prst="rect">
            <a:avLst/>
          </a:prstGeom>
        </p:spPr>
        <p:txBody>
          <a:bodyPr lIns="0" tIns="0" rIns="0" bIns="0">
            <a:normAutofit/>
          </a:bodyPr>
          <a:lstStyle>
            <a:lvl1pPr marL="0" indent="0">
              <a:buClr>
                <a:schemeClr val="tx1"/>
              </a:buClr>
              <a:buSzPct val="90000"/>
              <a:buFont typeface="Webdings" panose="05030102010509060703" pitchFamily="18" charset="2"/>
              <a:buNone/>
              <a:defRPr sz="2400">
                <a:solidFill>
                  <a:schemeClr val="tx2"/>
                </a:solidFill>
              </a:defRPr>
            </a:lvl1pPr>
            <a:lvl2pPr marL="455613" indent="-223838">
              <a:buClr>
                <a:schemeClr val="tx1"/>
              </a:buClr>
              <a:buSzPct val="90000"/>
              <a:buFont typeface="Webdings" panose="05030102010509060703" pitchFamily="18" charset="2"/>
              <a:buChar char="4"/>
              <a:defRPr sz="2400">
                <a:solidFill>
                  <a:schemeClr val="tx2"/>
                </a:solidFill>
              </a:defRPr>
            </a:lvl2pPr>
            <a:lvl3pPr marL="679450" indent="-209550">
              <a:buClr>
                <a:schemeClr val="tx1"/>
              </a:buClr>
              <a:buSzPct val="85000"/>
              <a:buFont typeface="Webdings" panose="05030102010509060703" pitchFamily="18" charset="2"/>
              <a:buChar char="4"/>
              <a:defRPr sz="2400">
                <a:solidFill>
                  <a:schemeClr val="tx2"/>
                </a:solidFill>
              </a:defRPr>
            </a:lvl3pPr>
            <a:lvl4pPr marL="896112" indent="-228600">
              <a:buClr>
                <a:schemeClr val="tx1"/>
              </a:buClr>
              <a:buSzPct val="100000"/>
              <a:buFont typeface="Wingdings" panose="05000000000000000000" pitchFamily="2" charset="2"/>
              <a:buChar char="§"/>
              <a:defRPr sz="2400">
                <a:solidFill>
                  <a:schemeClr val="tx2"/>
                </a:solidFill>
              </a:defRPr>
            </a:lvl4pPr>
            <a:lvl5pPr marL="1828800" indent="0">
              <a:buNone/>
              <a:defRPr sz="24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idx="10"/>
          </p:nvPr>
        </p:nvSpPr>
        <p:spPr>
          <a:xfrm>
            <a:off x="4686624" y="758505"/>
            <a:ext cx="4105776" cy="3680145"/>
          </a:xfrm>
          <a:prstGeom prst="rect">
            <a:avLst/>
          </a:prstGeom>
        </p:spPr>
        <p:txBody>
          <a:bodyPr lIns="0" tIns="0" rIns="0" bIns="0">
            <a:normAutofit/>
          </a:bodyPr>
          <a:lstStyle>
            <a:lvl1pPr marL="0" indent="0">
              <a:buClr>
                <a:schemeClr val="tx1"/>
              </a:buClr>
              <a:buSzPct val="90000"/>
              <a:buFont typeface="Webdings" panose="05030102010509060703" pitchFamily="18" charset="2"/>
              <a:buNone/>
              <a:defRPr sz="2400">
                <a:solidFill>
                  <a:schemeClr val="tx2"/>
                </a:solidFill>
              </a:defRPr>
            </a:lvl1pPr>
            <a:lvl2pPr marL="455613" indent="-223838">
              <a:buClr>
                <a:schemeClr val="tx1"/>
              </a:buClr>
              <a:buSzPct val="90000"/>
              <a:buFont typeface="Webdings" panose="05030102010509060703" pitchFamily="18" charset="2"/>
              <a:buChar char="4"/>
              <a:defRPr sz="2400">
                <a:solidFill>
                  <a:schemeClr val="tx2"/>
                </a:solidFill>
              </a:defRPr>
            </a:lvl2pPr>
            <a:lvl3pPr marL="679450" indent="-209550">
              <a:buClr>
                <a:schemeClr val="tx1"/>
              </a:buClr>
              <a:buSzPct val="85000"/>
              <a:buFont typeface="Webdings" panose="05030102010509060703" pitchFamily="18" charset="2"/>
              <a:buChar char="4"/>
              <a:defRPr sz="2400">
                <a:solidFill>
                  <a:schemeClr val="tx2"/>
                </a:solidFill>
              </a:defRPr>
            </a:lvl3pPr>
            <a:lvl4pPr marL="896112" indent="-228600">
              <a:buClr>
                <a:schemeClr val="tx1"/>
              </a:buClr>
              <a:buSzPct val="100000"/>
              <a:buFont typeface="Wingdings" panose="05000000000000000000" pitchFamily="2" charset="2"/>
              <a:buChar char="§"/>
              <a:defRPr sz="2400">
                <a:solidFill>
                  <a:schemeClr val="tx2"/>
                </a:solidFill>
              </a:defRPr>
            </a:lvl4pPr>
            <a:lvl5pPr marL="1828800" indent="0">
              <a:buNone/>
              <a:defRPr sz="24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7"/>
          <p:cNvSpPr>
            <a:spLocks noGrp="1"/>
          </p:cNvSpPr>
          <p:nvPr>
            <p:ph type="title"/>
          </p:nvPr>
        </p:nvSpPr>
        <p:spPr>
          <a:xfrm>
            <a:off x="347471" y="61722"/>
            <a:ext cx="7615429" cy="380661"/>
          </a:xfrm>
          <a:prstGeom prst="rect">
            <a:avLst/>
          </a:prstGeom>
        </p:spPr>
        <p:txBody>
          <a:bodyPr vert="horz" wrap="square" lIns="0" tIns="0" rIns="0" bIns="0">
            <a:noAutofit/>
          </a:bodyPr>
          <a:lstStyle>
            <a:lvl1pPr algn="l">
              <a:defRPr sz="2400" b="1">
                <a:solidFill>
                  <a:schemeClr val="bg1"/>
                </a:solidFill>
              </a:defRPr>
            </a:lvl1pPr>
          </a:lstStyle>
          <a:p>
            <a:r>
              <a:rPr lang="en-US" dirty="0"/>
              <a:t>Click to edit Master title style</a:t>
            </a:r>
          </a:p>
        </p:txBody>
      </p:sp>
      <p:grpSp>
        <p:nvGrpSpPr>
          <p:cNvPr id="11" name="Group 10"/>
          <p:cNvGrpSpPr/>
          <p:nvPr userDrawn="1"/>
        </p:nvGrpSpPr>
        <p:grpSpPr>
          <a:xfrm>
            <a:off x="8518410" y="36764"/>
            <a:ext cx="406266" cy="381716"/>
            <a:chOff x="6471270" y="680644"/>
            <a:chExt cx="1763486" cy="1656920"/>
          </a:xfrm>
        </p:grpSpPr>
        <p:cxnSp>
          <p:nvCxnSpPr>
            <p:cNvPr id="12" name="Straight Connector 11"/>
            <p:cNvCxnSpPr/>
            <p:nvPr userDrawn="1"/>
          </p:nvCxnSpPr>
          <p:spPr>
            <a:xfrm flipH="1">
              <a:off x="7353013" y="680644"/>
              <a:ext cx="13750" cy="1656920"/>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6471270" y="1509104"/>
              <a:ext cx="1763486" cy="0"/>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6717546" y="933362"/>
              <a:ext cx="1317580" cy="1165797"/>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H="1">
              <a:off x="6717546" y="904784"/>
              <a:ext cx="1317580" cy="1166026"/>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93799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ext 2 Column">
    <p:spTree>
      <p:nvGrpSpPr>
        <p:cNvPr id="1" name=""/>
        <p:cNvGrpSpPr/>
        <p:nvPr/>
      </p:nvGrpSpPr>
      <p:grpSpPr>
        <a:xfrm>
          <a:off x="0" y="0"/>
          <a:ext cx="0" cy="0"/>
          <a:chOff x="0" y="0"/>
          <a:chExt cx="0" cy="0"/>
        </a:xfrm>
      </p:grpSpPr>
      <p:sp>
        <p:nvSpPr>
          <p:cNvPr id="10" name="Content Placeholder 2"/>
          <p:cNvSpPr>
            <a:spLocks noGrp="1"/>
          </p:cNvSpPr>
          <p:nvPr>
            <p:ph idx="1"/>
          </p:nvPr>
        </p:nvSpPr>
        <p:spPr>
          <a:xfrm>
            <a:off x="347471" y="758505"/>
            <a:ext cx="5132053" cy="3680145"/>
          </a:xfrm>
          <a:prstGeom prst="rect">
            <a:avLst/>
          </a:prstGeom>
        </p:spPr>
        <p:txBody>
          <a:bodyPr lIns="0" tIns="0" rIns="0" bIns="0">
            <a:normAutofit/>
          </a:bodyPr>
          <a:lstStyle>
            <a:lvl1pPr marL="0" indent="0">
              <a:buClr>
                <a:schemeClr val="tx1"/>
              </a:buClr>
              <a:buSzPct val="90000"/>
              <a:buFont typeface="Webdings" panose="05030102010509060703" pitchFamily="18" charset="2"/>
              <a:buNone/>
              <a:defRPr sz="2400">
                <a:solidFill>
                  <a:schemeClr val="tx2"/>
                </a:solidFill>
              </a:defRPr>
            </a:lvl1pPr>
            <a:lvl2pPr marL="455613" indent="-223838">
              <a:buClr>
                <a:schemeClr val="tx1"/>
              </a:buClr>
              <a:buSzPct val="90000"/>
              <a:buFont typeface="Webdings" panose="05030102010509060703" pitchFamily="18" charset="2"/>
              <a:buChar char="4"/>
              <a:defRPr sz="2400">
                <a:solidFill>
                  <a:schemeClr val="tx2"/>
                </a:solidFill>
              </a:defRPr>
            </a:lvl2pPr>
            <a:lvl3pPr marL="679450" indent="-209550">
              <a:buClr>
                <a:schemeClr val="tx1"/>
              </a:buClr>
              <a:buSzPct val="85000"/>
              <a:buFont typeface="Webdings" panose="05030102010509060703" pitchFamily="18" charset="2"/>
              <a:buChar char="4"/>
              <a:defRPr sz="2400">
                <a:solidFill>
                  <a:schemeClr val="tx2"/>
                </a:solidFill>
              </a:defRPr>
            </a:lvl3pPr>
            <a:lvl4pPr marL="896112" indent="-228600">
              <a:buClr>
                <a:schemeClr val="tx1"/>
              </a:buClr>
              <a:buSzPct val="100000"/>
              <a:buFont typeface="Wingdings" panose="05000000000000000000" pitchFamily="2" charset="2"/>
              <a:buChar char="§"/>
              <a:defRPr sz="2400">
                <a:solidFill>
                  <a:schemeClr val="tx2"/>
                </a:solidFill>
              </a:defRPr>
            </a:lvl4pPr>
            <a:lvl5pPr marL="1828800" indent="0">
              <a:buNone/>
              <a:defRPr sz="24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7"/>
          <p:cNvSpPr>
            <a:spLocks noGrp="1"/>
          </p:cNvSpPr>
          <p:nvPr>
            <p:ph type="title"/>
          </p:nvPr>
        </p:nvSpPr>
        <p:spPr>
          <a:xfrm>
            <a:off x="5864535" y="2694918"/>
            <a:ext cx="2976957" cy="962681"/>
          </a:xfrm>
          <a:prstGeom prst="rect">
            <a:avLst/>
          </a:prstGeom>
        </p:spPr>
        <p:txBody>
          <a:bodyPr vert="horz" wrap="square" lIns="0" tIns="0" rIns="0" bIns="0">
            <a:noAutofit/>
          </a:bodyPr>
          <a:lstStyle>
            <a:lvl1pPr algn="ctr">
              <a:defRPr sz="3200" b="1">
                <a:solidFill>
                  <a:srgbClr val="00395E"/>
                </a:solidFill>
              </a:defRPr>
            </a:lvl1pPr>
          </a:lstStyle>
          <a:p>
            <a:r>
              <a:rPr lang="en-US" dirty="0"/>
              <a:t>Click to edit Master title </a:t>
            </a:r>
            <a:r>
              <a:rPr lang="en-US" dirty="0" err="1"/>
              <a:t>styl</a:t>
            </a:r>
            <a:endParaRPr lang="en-US" dirty="0"/>
          </a:p>
        </p:txBody>
      </p:sp>
      <p:grpSp>
        <p:nvGrpSpPr>
          <p:cNvPr id="27" name="Group 26"/>
          <p:cNvGrpSpPr/>
          <p:nvPr userDrawn="1"/>
        </p:nvGrpSpPr>
        <p:grpSpPr>
          <a:xfrm>
            <a:off x="6905267" y="1097768"/>
            <a:ext cx="895493" cy="841379"/>
            <a:chOff x="6471270" y="680644"/>
            <a:chExt cx="1763486" cy="1656920"/>
          </a:xfrm>
        </p:grpSpPr>
        <p:cxnSp>
          <p:nvCxnSpPr>
            <p:cNvPr id="3" name="Straight Connector 2"/>
            <p:cNvCxnSpPr/>
            <p:nvPr userDrawn="1"/>
          </p:nvCxnSpPr>
          <p:spPr>
            <a:xfrm flipH="1">
              <a:off x="7353013" y="680644"/>
              <a:ext cx="13750" cy="1656920"/>
            </a:xfrm>
            <a:prstGeom prst="line">
              <a:avLst/>
            </a:prstGeom>
            <a:ln w="101600">
              <a:solidFill>
                <a:srgbClr val="00395E"/>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6471270" y="1509104"/>
              <a:ext cx="1763486" cy="0"/>
            </a:xfrm>
            <a:prstGeom prst="line">
              <a:avLst/>
            </a:prstGeom>
            <a:ln w="101600">
              <a:solidFill>
                <a:srgbClr val="00395E"/>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6717546" y="933362"/>
              <a:ext cx="1317580" cy="1165797"/>
            </a:xfrm>
            <a:prstGeom prst="line">
              <a:avLst/>
            </a:prstGeom>
            <a:ln w="101600">
              <a:solidFill>
                <a:srgbClr val="00395E"/>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6717546" y="904784"/>
              <a:ext cx="1317580" cy="1166026"/>
            </a:xfrm>
            <a:prstGeom prst="line">
              <a:avLst/>
            </a:prstGeom>
            <a:ln w="101600">
              <a:solidFill>
                <a:srgbClr val="00395E"/>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41908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ext 1 Column">
    <p:spTree>
      <p:nvGrpSpPr>
        <p:cNvPr id="1" name=""/>
        <p:cNvGrpSpPr/>
        <p:nvPr/>
      </p:nvGrpSpPr>
      <p:grpSpPr>
        <a:xfrm>
          <a:off x="0" y="0"/>
          <a:ext cx="0" cy="0"/>
          <a:chOff x="0" y="0"/>
          <a:chExt cx="0" cy="0"/>
        </a:xfrm>
      </p:grpSpPr>
      <p:sp>
        <p:nvSpPr>
          <p:cNvPr id="2" name="Rounded Rectangle 1"/>
          <p:cNvSpPr/>
          <p:nvPr userDrawn="1"/>
        </p:nvSpPr>
        <p:spPr>
          <a:xfrm>
            <a:off x="0" y="4402"/>
            <a:ext cx="9144000" cy="495300"/>
          </a:xfrm>
          <a:prstGeom prst="roundRect">
            <a:avLst/>
          </a:prstGeom>
          <a:solidFill>
            <a:srgbClr val="0095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ntent Placeholder 2"/>
          <p:cNvSpPr>
            <a:spLocks noGrp="1"/>
          </p:cNvSpPr>
          <p:nvPr>
            <p:ph idx="1"/>
          </p:nvPr>
        </p:nvSpPr>
        <p:spPr>
          <a:xfrm>
            <a:off x="347471" y="758505"/>
            <a:ext cx="8456803" cy="3680145"/>
          </a:xfrm>
          <a:prstGeom prst="rect">
            <a:avLst/>
          </a:prstGeom>
        </p:spPr>
        <p:txBody>
          <a:bodyPr lIns="0" tIns="0" rIns="0" bIns="0">
            <a:normAutofit/>
          </a:bodyPr>
          <a:lstStyle>
            <a:lvl1pPr marL="0" indent="0">
              <a:buClr>
                <a:schemeClr val="tx1"/>
              </a:buClr>
              <a:buSzPct val="90000"/>
              <a:buFont typeface="Webdings" panose="05030102010509060703" pitchFamily="18" charset="2"/>
              <a:buNone/>
              <a:defRPr sz="2400">
                <a:solidFill>
                  <a:schemeClr val="tx2"/>
                </a:solidFill>
              </a:defRPr>
            </a:lvl1pPr>
            <a:lvl2pPr marL="455613" indent="-223838">
              <a:buClr>
                <a:schemeClr val="tx1"/>
              </a:buClr>
              <a:buSzPct val="90000"/>
              <a:buFont typeface="Webdings" panose="05030102010509060703" pitchFamily="18" charset="2"/>
              <a:buChar char="4"/>
              <a:defRPr sz="2400">
                <a:solidFill>
                  <a:schemeClr val="tx2"/>
                </a:solidFill>
              </a:defRPr>
            </a:lvl2pPr>
            <a:lvl3pPr marL="679450" indent="-209550">
              <a:buClr>
                <a:schemeClr val="tx1"/>
              </a:buClr>
              <a:buSzPct val="85000"/>
              <a:buFont typeface="Webdings" panose="05030102010509060703" pitchFamily="18" charset="2"/>
              <a:buChar char="4"/>
              <a:defRPr sz="2400">
                <a:solidFill>
                  <a:schemeClr val="tx2"/>
                </a:solidFill>
              </a:defRPr>
            </a:lvl3pPr>
            <a:lvl4pPr marL="896112" indent="-228600">
              <a:buClr>
                <a:schemeClr val="tx1"/>
              </a:buClr>
              <a:buSzPct val="100000"/>
              <a:buFont typeface="Wingdings" panose="05000000000000000000" pitchFamily="2" charset="2"/>
              <a:buChar char="§"/>
              <a:defRPr sz="2400">
                <a:solidFill>
                  <a:schemeClr val="tx2"/>
                </a:solidFill>
              </a:defRPr>
            </a:lvl4pPr>
            <a:lvl5pPr marL="1828800" indent="0">
              <a:buNone/>
              <a:defRPr sz="2400">
                <a:solidFill>
                  <a:schemeClr val="tx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 name="Title 7"/>
          <p:cNvSpPr>
            <a:spLocks noGrp="1"/>
          </p:cNvSpPr>
          <p:nvPr>
            <p:ph type="title"/>
          </p:nvPr>
        </p:nvSpPr>
        <p:spPr>
          <a:xfrm>
            <a:off x="347471" y="61722"/>
            <a:ext cx="7558279" cy="380661"/>
          </a:xfrm>
          <a:prstGeom prst="rect">
            <a:avLst/>
          </a:prstGeom>
        </p:spPr>
        <p:txBody>
          <a:bodyPr vert="horz" wrap="square" lIns="0" tIns="0" rIns="0" bIns="0">
            <a:noAutofit/>
          </a:bodyPr>
          <a:lstStyle>
            <a:lvl1pPr algn="l">
              <a:defRPr sz="2400" b="1">
                <a:solidFill>
                  <a:schemeClr val="bg1"/>
                </a:solidFill>
              </a:defRPr>
            </a:lvl1pPr>
          </a:lstStyle>
          <a:p>
            <a:r>
              <a:rPr lang="en-US" dirty="0" smtClean="0"/>
              <a:t>Click to edit Master title style</a:t>
            </a:r>
            <a:endParaRPr lang="en-US" dirty="0"/>
          </a:p>
        </p:txBody>
      </p:sp>
      <p:grpSp>
        <p:nvGrpSpPr>
          <p:cNvPr id="8" name="Group 7"/>
          <p:cNvGrpSpPr/>
          <p:nvPr userDrawn="1"/>
        </p:nvGrpSpPr>
        <p:grpSpPr>
          <a:xfrm>
            <a:off x="8518410" y="36764"/>
            <a:ext cx="406266" cy="381716"/>
            <a:chOff x="6471270" y="680644"/>
            <a:chExt cx="1763486" cy="1656920"/>
          </a:xfrm>
        </p:grpSpPr>
        <p:cxnSp>
          <p:nvCxnSpPr>
            <p:cNvPr id="12" name="Straight Connector 11"/>
            <p:cNvCxnSpPr/>
            <p:nvPr userDrawn="1"/>
          </p:nvCxnSpPr>
          <p:spPr>
            <a:xfrm flipH="1">
              <a:off x="7353013" y="680644"/>
              <a:ext cx="13750" cy="1656920"/>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6471270" y="1509104"/>
              <a:ext cx="1763486" cy="0"/>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6717546" y="933362"/>
              <a:ext cx="1317580" cy="1165797"/>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6717546" y="904784"/>
              <a:ext cx="1317580" cy="1166026"/>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0741269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Text 2 Column">
    <p:spTree>
      <p:nvGrpSpPr>
        <p:cNvPr id="1" name=""/>
        <p:cNvGrpSpPr/>
        <p:nvPr/>
      </p:nvGrpSpPr>
      <p:grpSpPr>
        <a:xfrm>
          <a:off x="0" y="0"/>
          <a:ext cx="0" cy="0"/>
          <a:chOff x="0" y="0"/>
          <a:chExt cx="0" cy="0"/>
        </a:xfrm>
      </p:grpSpPr>
      <p:sp>
        <p:nvSpPr>
          <p:cNvPr id="9" name="Rounded Rectangle 8"/>
          <p:cNvSpPr/>
          <p:nvPr userDrawn="1"/>
        </p:nvSpPr>
        <p:spPr>
          <a:xfrm>
            <a:off x="0" y="4402"/>
            <a:ext cx="9144000" cy="495300"/>
          </a:xfrm>
          <a:prstGeom prst="roundRect">
            <a:avLst/>
          </a:prstGeom>
          <a:solidFill>
            <a:srgbClr val="0095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ntent Placeholder 2"/>
          <p:cNvSpPr>
            <a:spLocks noGrp="1"/>
          </p:cNvSpPr>
          <p:nvPr>
            <p:ph idx="1"/>
          </p:nvPr>
        </p:nvSpPr>
        <p:spPr>
          <a:xfrm>
            <a:off x="347472" y="758505"/>
            <a:ext cx="4105776" cy="3680145"/>
          </a:xfrm>
          <a:prstGeom prst="rect">
            <a:avLst/>
          </a:prstGeom>
        </p:spPr>
        <p:txBody>
          <a:bodyPr lIns="0" tIns="0" rIns="0" bIns="0">
            <a:normAutofit/>
          </a:bodyPr>
          <a:lstStyle>
            <a:lvl1pPr marL="0" indent="0">
              <a:buClr>
                <a:schemeClr val="tx1"/>
              </a:buClr>
              <a:buSzPct val="90000"/>
              <a:buFont typeface="Webdings" panose="05030102010509060703" pitchFamily="18" charset="2"/>
              <a:buNone/>
              <a:defRPr sz="2400">
                <a:solidFill>
                  <a:schemeClr val="tx2"/>
                </a:solidFill>
              </a:defRPr>
            </a:lvl1pPr>
            <a:lvl2pPr marL="455613" indent="-223838">
              <a:buClr>
                <a:schemeClr val="tx1"/>
              </a:buClr>
              <a:buSzPct val="90000"/>
              <a:buFont typeface="Webdings" panose="05030102010509060703" pitchFamily="18" charset="2"/>
              <a:buChar char="4"/>
              <a:defRPr sz="2400">
                <a:solidFill>
                  <a:schemeClr val="tx2"/>
                </a:solidFill>
              </a:defRPr>
            </a:lvl2pPr>
            <a:lvl3pPr marL="679450" indent="-209550">
              <a:buClr>
                <a:schemeClr val="tx1"/>
              </a:buClr>
              <a:buSzPct val="85000"/>
              <a:buFont typeface="Webdings" panose="05030102010509060703" pitchFamily="18" charset="2"/>
              <a:buChar char="4"/>
              <a:defRPr sz="2400">
                <a:solidFill>
                  <a:schemeClr val="tx2"/>
                </a:solidFill>
              </a:defRPr>
            </a:lvl3pPr>
            <a:lvl4pPr marL="896112" indent="-228600">
              <a:buClr>
                <a:schemeClr val="tx1"/>
              </a:buClr>
              <a:buSzPct val="100000"/>
              <a:buFont typeface="Wingdings" panose="05000000000000000000" pitchFamily="2" charset="2"/>
              <a:buChar char="§"/>
              <a:defRPr sz="2400">
                <a:solidFill>
                  <a:schemeClr val="tx2"/>
                </a:solidFill>
              </a:defRPr>
            </a:lvl4pPr>
            <a:lvl5pPr marL="1828800" indent="0">
              <a:buNone/>
              <a:defRPr sz="2400">
                <a:solidFill>
                  <a:schemeClr val="tx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Content Placeholder 2"/>
          <p:cNvSpPr>
            <a:spLocks noGrp="1"/>
          </p:cNvSpPr>
          <p:nvPr>
            <p:ph idx="10"/>
          </p:nvPr>
        </p:nvSpPr>
        <p:spPr>
          <a:xfrm>
            <a:off x="4686624" y="758505"/>
            <a:ext cx="4105776" cy="3680145"/>
          </a:xfrm>
          <a:prstGeom prst="rect">
            <a:avLst/>
          </a:prstGeom>
        </p:spPr>
        <p:txBody>
          <a:bodyPr lIns="0" tIns="0" rIns="0" bIns="0">
            <a:normAutofit/>
          </a:bodyPr>
          <a:lstStyle>
            <a:lvl1pPr marL="0" indent="0">
              <a:buClr>
                <a:schemeClr val="tx1"/>
              </a:buClr>
              <a:buSzPct val="90000"/>
              <a:buFont typeface="Webdings" panose="05030102010509060703" pitchFamily="18" charset="2"/>
              <a:buNone/>
              <a:defRPr sz="2400">
                <a:solidFill>
                  <a:schemeClr val="tx2"/>
                </a:solidFill>
              </a:defRPr>
            </a:lvl1pPr>
            <a:lvl2pPr marL="455613" indent="-223838">
              <a:buClr>
                <a:schemeClr val="tx1"/>
              </a:buClr>
              <a:buSzPct val="90000"/>
              <a:buFont typeface="Webdings" panose="05030102010509060703" pitchFamily="18" charset="2"/>
              <a:buChar char="4"/>
              <a:defRPr sz="2400">
                <a:solidFill>
                  <a:schemeClr val="tx2"/>
                </a:solidFill>
              </a:defRPr>
            </a:lvl2pPr>
            <a:lvl3pPr marL="679450" indent="-209550">
              <a:buClr>
                <a:schemeClr val="tx1"/>
              </a:buClr>
              <a:buSzPct val="85000"/>
              <a:buFont typeface="Webdings" panose="05030102010509060703" pitchFamily="18" charset="2"/>
              <a:buChar char="4"/>
              <a:defRPr sz="2400">
                <a:solidFill>
                  <a:schemeClr val="tx2"/>
                </a:solidFill>
              </a:defRPr>
            </a:lvl3pPr>
            <a:lvl4pPr marL="896112" indent="-228600">
              <a:buClr>
                <a:schemeClr val="tx1"/>
              </a:buClr>
              <a:buSzPct val="100000"/>
              <a:buFont typeface="Wingdings" panose="05000000000000000000" pitchFamily="2" charset="2"/>
              <a:buChar char="§"/>
              <a:defRPr sz="2400">
                <a:solidFill>
                  <a:schemeClr val="tx2"/>
                </a:solidFill>
              </a:defRPr>
            </a:lvl4pPr>
            <a:lvl5pPr marL="1828800" indent="0">
              <a:buNone/>
              <a:defRPr sz="2400">
                <a:solidFill>
                  <a:schemeClr val="tx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 name="Title 7"/>
          <p:cNvSpPr>
            <a:spLocks noGrp="1"/>
          </p:cNvSpPr>
          <p:nvPr>
            <p:ph type="title"/>
          </p:nvPr>
        </p:nvSpPr>
        <p:spPr>
          <a:xfrm>
            <a:off x="347471" y="61722"/>
            <a:ext cx="7615429" cy="380661"/>
          </a:xfrm>
          <a:prstGeom prst="rect">
            <a:avLst/>
          </a:prstGeom>
        </p:spPr>
        <p:txBody>
          <a:bodyPr vert="horz" wrap="square" lIns="0" tIns="0" rIns="0" bIns="0">
            <a:noAutofit/>
          </a:bodyPr>
          <a:lstStyle>
            <a:lvl1pPr algn="l">
              <a:defRPr sz="2400" b="1">
                <a:solidFill>
                  <a:schemeClr val="bg1"/>
                </a:solidFill>
              </a:defRPr>
            </a:lvl1pPr>
          </a:lstStyle>
          <a:p>
            <a:r>
              <a:rPr lang="en-US" dirty="0" smtClean="0"/>
              <a:t>Click to edit Master title style</a:t>
            </a:r>
            <a:endParaRPr lang="en-US" dirty="0"/>
          </a:p>
        </p:txBody>
      </p:sp>
      <p:grpSp>
        <p:nvGrpSpPr>
          <p:cNvPr id="11" name="Group 10"/>
          <p:cNvGrpSpPr/>
          <p:nvPr userDrawn="1"/>
        </p:nvGrpSpPr>
        <p:grpSpPr>
          <a:xfrm>
            <a:off x="8518410" y="36764"/>
            <a:ext cx="406266" cy="381716"/>
            <a:chOff x="6471270" y="680644"/>
            <a:chExt cx="1763486" cy="1656920"/>
          </a:xfrm>
        </p:grpSpPr>
        <p:cxnSp>
          <p:nvCxnSpPr>
            <p:cNvPr id="12" name="Straight Connector 11"/>
            <p:cNvCxnSpPr/>
            <p:nvPr userDrawn="1"/>
          </p:nvCxnSpPr>
          <p:spPr>
            <a:xfrm flipH="1">
              <a:off x="7353013" y="680644"/>
              <a:ext cx="13750" cy="1656920"/>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6471270" y="1509104"/>
              <a:ext cx="1763486" cy="0"/>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6717546" y="933362"/>
              <a:ext cx="1317580" cy="1165797"/>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H="1">
              <a:off x="6717546" y="904784"/>
              <a:ext cx="1317580" cy="1166026"/>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1766218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2 Column">
    <p:spTree>
      <p:nvGrpSpPr>
        <p:cNvPr id="1" name=""/>
        <p:cNvGrpSpPr/>
        <p:nvPr/>
      </p:nvGrpSpPr>
      <p:grpSpPr>
        <a:xfrm>
          <a:off x="0" y="0"/>
          <a:ext cx="0" cy="0"/>
          <a:chOff x="0" y="0"/>
          <a:chExt cx="0" cy="0"/>
        </a:xfrm>
      </p:grpSpPr>
      <p:sp>
        <p:nvSpPr>
          <p:cNvPr id="10" name="Content Placeholder 2"/>
          <p:cNvSpPr>
            <a:spLocks noGrp="1"/>
          </p:cNvSpPr>
          <p:nvPr>
            <p:ph idx="1"/>
          </p:nvPr>
        </p:nvSpPr>
        <p:spPr>
          <a:xfrm>
            <a:off x="347471" y="758505"/>
            <a:ext cx="5132053" cy="3680145"/>
          </a:xfrm>
          <a:prstGeom prst="rect">
            <a:avLst/>
          </a:prstGeom>
        </p:spPr>
        <p:txBody>
          <a:bodyPr lIns="0" tIns="0" rIns="0" bIns="0">
            <a:normAutofit/>
          </a:bodyPr>
          <a:lstStyle>
            <a:lvl1pPr marL="0" indent="0">
              <a:buClr>
                <a:schemeClr val="tx1"/>
              </a:buClr>
              <a:buSzPct val="90000"/>
              <a:buFont typeface="Webdings" panose="05030102010509060703" pitchFamily="18" charset="2"/>
              <a:buNone/>
              <a:defRPr sz="2400">
                <a:solidFill>
                  <a:schemeClr val="tx2"/>
                </a:solidFill>
              </a:defRPr>
            </a:lvl1pPr>
            <a:lvl2pPr marL="455613" indent="-223838">
              <a:buClr>
                <a:schemeClr val="tx1"/>
              </a:buClr>
              <a:buSzPct val="90000"/>
              <a:buFont typeface="Webdings" panose="05030102010509060703" pitchFamily="18" charset="2"/>
              <a:buChar char="4"/>
              <a:defRPr sz="2400">
                <a:solidFill>
                  <a:schemeClr val="tx2"/>
                </a:solidFill>
              </a:defRPr>
            </a:lvl2pPr>
            <a:lvl3pPr marL="679450" indent="-209550">
              <a:buClr>
                <a:schemeClr val="tx1"/>
              </a:buClr>
              <a:buSzPct val="85000"/>
              <a:buFont typeface="Webdings" panose="05030102010509060703" pitchFamily="18" charset="2"/>
              <a:buChar char="4"/>
              <a:defRPr sz="2400">
                <a:solidFill>
                  <a:schemeClr val="tx2"/>
                </a:solidFill>
              </a:defRPr>
            </a:lvl3pPr>
            <a:lvl4pPr marL="896112" indent="-228600">
              <a:buClr>
                <a:schemeClr val="tx1"/>
              </a:buClr>
              <a:buSzPct val="100000"/>
              <a:buFont typeface="Wingdings" panose="05000000000000000000" pitchFamily="2" charset="2"/>
              <a:buChar char="§"/>
              <a:defRPr sz="2400">
                <a:solidFill>
                  <a:schemeClr val="tx2"/>
                </a:solidFill>
              </a:defRPr>
            </a:lvl4pPr>
            <a:lvl5pPr marL="1828800" indent="0">
              <a:buNone/>
              <a:defRPr sz="24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7"/>
          <p:cNvSpPr>
            <a:spLocks noGrp="1"/>
          </p:cNvSpPr>
          <p:nvPr>
            <p:ph type="title"/>
          </p:nvPr>
        </p:nvSpPr>
        <p:spPr>
          <a:xfrm>
            <a:off x="5864535" y="2694918"/>
            <a:ext cx="2976957" cy="962681"/>
          </a:xfrm>
          <a:prstGeom prst="rect">
            <a:avLst/>
          </a:prstGeom>
        </p:spPr>
        <p:txBody>
          <a:bodyPr vert="horz" wrap="square" lIns="0" tIns="0" rIns="0" bIns="0">
            <a:noAutofit/>
          </a:bodyPr>
          <a:lstStyle>
            <a:lvl1pPr algn="ctr">
              <a:defRPr sz="3200" b="1">
                <a:solidFill>
                  <a:srgbClr val="00395E"/>
                </a:solidFill>
              </a:defRPr>
            </a:lvl1pPr>
          </a:lstStyle>
          <a:p>
            <a:r>
              <a:rPr lang="en-US" dirty="0"/>
              <a:t>Click to edit Master title </a:t>
            </a:r>
            <a:r>
              <a:rPr lang="en-US" dirty="0" err="1"/>
              <a:t>styl</a:t>
            </a:r>
            <a:endParaRPr lang="en-US" dirty="0"/>
          </a:p>
        </p:txBody>
      </p:sp>
      <p:grpSp>
        <p:nvGrpSpPr>
          <p:cNvPr id="27" name="Group 26"/>
          <p:cNvGrpSpPr/>
          <p:nvPr userDrawn="1"/>
        </p:nvGrpSpPr>
        <p:grpSpPr>
          <a:xfrm>
            <a:off x="6905267" y="1097768"/>
            <a:ext cx="895493" cy="841379"/>
            <a:chOff x="6471270" y="680644"/>
            <a:chExt cx="1763486" cy="1656920"/>
          </a:xfrm>
        </p:grpSpPr>
        <p:cxnSp>
          <p:nvCxnSpPr>
            <p:cNvPr id="3" name="Straight Connector 2"/>
            <p:cNvCxnSpPr/>
            <p:nvPr userDrawn="1"/>
          </p:nvCxnSpPr>
          <p:spPr>
            <a:xfrm flipH="1">
              <a:off x="7353013" y="680644"/>
              <a:ext cx="13750" cy="1656920"/>
            </a:xfrm>
            <a:prstGeom prst="line">
              <a:avLst/>
            </a:prstGeom>
            <a:ln w="101600">
              <a:solidFill>
                <a:srgbClr val="00395E"/>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6471270" y="1509104"/>
              <a:ext cx="1763486" cy="0"/>
            </a:xfrm>
            <a:prstGeom prst="line">
              <a:avLst/>
            </a:prstGeom>
            <a:ln w="101600">
              <a:solidFill>
                <a:srgbClr val="00395E"/>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6717546" y="933362"/>
              <a:ext cx="1317580" cy="1165797"/>
            </a:xfrm>
            <a:prstGeom prst="line">
              <a:avLst/>
            </a:prstGeom>
            <a:ln w="101600">
              <a:solidFill>
                <a:srgbClr val="00395E"/>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6717546" y="904784"/>
              <a:ext cx="1317580" cy="1166026"/>
            </a:xfrm>
            <a:prstGeom prst="line">
              <a:avLst/>
            </a:prstGeom>
            <a:ln w="101600">
              <a:solidFill>
                <a:srgbClr val="00395E"/>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93211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71450" y="1945640"/>
            <a:ext cx="3609975" cy="1308050"/>
          </a:xfrm>
          <a:prstGeom prst="rect">
            <a:avLst/>
          </a:prstGeom>
        </p:spPr>
        <p:txBody>
          <a:bodyPr wrap="square" lIns="0" tIns="0" rIns="0" bIns="0">
            <a:spAutoFit/>
          </a:bodyPr>
          <a:lstStyle>
            <a:lvl1pPr marL="0" marR="0" indent="0" algn="l" defTabSz="457200" rtl="0" eaLnBrk="1" fontAlgn="auto" latinLnBrk="0" hangingPunct="1">
              <a:lnSpc>
                <a:spcPts val="3400"/>
              </a:lnSpc>
              <a:spcBef>
                <a:spcPct val="0"/>
              </a:spcBef>
              <a:spcAft>
                <a:spcPts val="0"/>
              </a:spcAft>
              <a:buClrTx/>
              <a:buSzTx/>
              <a:buFontTx/>
              <a:buNone/>
              <a:tabLst/>
              <a:defRPr sz="2800" b="1">
                <a:solidFill>
                  <a:srgbClr val="00395E"/>
                </a:solidFill>
              </a:defRPr>
            </a:lvl1pPr>
          </a:lstStyle>
          <a:p>
            <a:pPr lvl="0"/>
            <a:r>
              <a:rPr lang="en-US" dirty="0"/>
              <a:t>CLICK TO EDIT PRESENTATION TITLE</a:t>
            </a:r>
          </a:p>
        </p:txBody>
      </p:sp>
      <p:sp>
        <p:nvSpPr>
          <p:cNvPr id="11" name="Text Placeholder 10"/>
          <p:cNvSpPr>
            <a:spLocks noGrp="1"/>
          </p:cNvSpPr>
          <p:nvPr>
            <p:ph type="body" sz="quarter" idx="10" hasCustomPrompt="1"/>
          </p:nvPr>
        </p:nvSpPr>
        <p:spPr>
          <a:xfrm>
            <a:off x="4419600" y="1945640"/>
            <a:ext cx="4384675" cy="2854960"/>
          </a:xfrm>
          <a:prstGeom prst="rect">
            <a:avLst/>
          </a:prstGeom>
        </p:spPr>
        <p:txBody>
          <a:bodyPr vert="horz" wrap="square" lIns="0" tIns="0" rIns="0" bIns="0">
            <a:noAutofit/>
          </a:bodyPr>
          <a:lstStyle>
            <a:lvl1pPr marL="0" indent="0" algn="l">
              <a:spcBef>
                <a:spcPts val="0"/>
              </a:spcBef>
              <a:buNone/>
              <a:defRPr sz="1800" b="1" i="0" baseline="0">
                <a:solidFill>
                  <a:srgbClr val="FFFFFF"/>
                </a:solidFill>
              </a:defRPr>
            </a:lvl1pPr>
            <a:lvl2pPr>
              <a:buNone/>
              <a:defRPr>
                <a:solidFill>
                  <a:srgbClr val="FFFFFF"/>
                </a:solidFill>
              </a:defRPr>
            </a:lvl2pPr>
            <a:lvl3pPr>
              <a:buNone/>
              <a:defRPr>
                <a:solidFill>
                  <a:srgbClr val="FFFFFF"/>
                </a:solidFill>
              </a:defRPr>
            </a:lvl3pPr>
            <a:lvl4pPr>
              <a:buNone/>
              <a:defRPr>
                <a:solidFill>
                  <a:srgbClr val="FFFFFF"/>
                </a:solidFill>
              </a:defRPr>
            </a:lvl4pPr>
            <a:lvl5pPr>
              <a:defRPr>
                <a:solidFill>
                  <a:srgbClr val="FFFFFF"/>
                </a:solidFill>
              </a:defRPr>
            </a:lvl5pPr>
          </a:lstStyle>
          <a:p>
            <a:pPr lvl="0"/>
            <a:r>
              <a:rPr lang="en-US" dirty="0"/>
              <a:t>Presenter Name</a:t>
            </a:r>
          </a:p>
          <a:p>
            <a:pPr lvl="0"/>
            <a:r>
              <a:rPr lang="en-US" dirty="0"/>
              <a:t>Presenter Title</a:t>
            </a:r>
          </a:p>
        </p:txBody>
      </p:sp>
    </p:spTree>
    <p:extLst>
      <p:ext uri="{BB962C8B-B14F-4D97-AF65-F5344CB8AC3E}">
        <p14:creationId xmlns:p14="http://schemas.microsoft.com/office/powerpoint/2010/main" val="8793597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p:nvSpPr>
        <p:spPr>
          <a:xfrm>
            <a:off x="2200276" y="4784547"/>
            <a:ext cx="6604264" cy="297517"/>
          </a:xfrm>
          <a:prstGeom prst="rect">
            <a:avLst/>
          </a:prstGeom>
          <a:noFill/>
        </p:spPr>
        <p:txBody>
          <a:bodyPr wrap="square" lIns="0" tIns="0" rIns="0" bIns="0" rtlCol="0">
            <a:noAutofit/>
          </a:bodyPr>
          <a:lstStyle/>
          <a:p>
            <a:pPr algn="r">
              <a:lnSpc>
                <a:spcPct val="100000"/>
              </a:lnSpc>
            </a:pPr>
            <a:r>
              <a:rPr lang="en-GB" sz="1000" baseline="0" dirty="0">
                <a:solidFill>
                  <a:schemeClr val="tx2"/>
                </a:solidFill>
              </a:rPr>
              <a:t>NMS </a:t>
            </a:r>
            <a:r>
              <a:rPr lang="en-GB" sz="1000" baseline="0" dirty="0" err="1">
                <a:solidFill>
                  <a:schemeClr val="tx2"/>
                </a:solidFill>
              </a:rPr>
              <a:t>Izlases</a:t>
            </a:r>
            <a:r>
              <a:rPr lang="en-GB" sz="1000" baseline="0" dirty="0">
                <a:solidFill>
                  <a:schemeClr val="tx2"/>
                </a:solidFill>
              </a:rPr>
              <a:t> </a:t>
            </a:r>
            <a:r>
              <a:rPr lang="en-GB" sz="1000" baseline="0" dirty="0" err="1">
                <a:solidFill>
                  <a:schemeClr val="tx2"/>
                </a:solidFill>
              </a:rPr>
              <a:t>Nodarb</a:t>
            </a:r>
            <a:r>
              <a:rPr lang="lv-LV" sz="1000" baseline="0" dirty="0">
                <a:solidFill>
                  <a:schemeClr val="tx2"/>
                </a:solidFill>
              </a:rPr>
              <a:t>ības</a:t>
            </a:r>
            <a:r>
              <a:rPr lang="en-US" sz="1000" baseline="0" dirty="0">
                <a:solidFill>
                  <a:schemeClr val="tx2"/>
                </a:solidFill>
              </a:rPr>
              <a:t> |  3-</a:t>
            </a:r>
            <a:fld id="{2066355A-084C-D24E-9AD2-7E4FC41EA627}" type="slidenum">
              <a:rPr lang="en-US" sz="1000" baseline="0" smtClean="0">
                <a:solidFill>
                  <a:schemeClr val="tx2"/>
                </a:solidFill>
              </a:rPr>
              <a:pPr algn="r">
                <a:lnSpc>
                  <a:spcPct val="100000"/>
                </a:lnSpc>
              </a:pPr>
              <a:t>‹#›</a:t>
            </a:fld>
            <a:endParaRPr lang="en-US" sz="1000" baseline="0" dirty="0">
              <a:solidFill>
                <a:schemeClr val="tx2"/>
              </a:solidFill>
            </a:endParaRPr>
          </a:p>
        </p:txBody>
      </p:sp>
    </p:spTree>
  </p:cSld>
  <p:clrMap bg1="lt1" tx1="dk1" bg2="lt2" tx2="dk2" accent1="accent1" accent2="accent2" accent3="accent3" accent4="accent4" accent5="accent5" accent6="accent6" hlink="hlink" folHlink="folHlink"/>
  <p:sldLayoutIdLst>
    <p:sldLayoutId id="2147483693" r:id="rId1"/>
    <p:sldLayoutId id="2147483685" r:id="rId2"/>
    <p:sldLayoutId id="2147483686" r:id="rId3"/>
    <p:sldLayoutId id="2147483694" r:id="rId4"/>
    <p:sldLayoutId id="2147483695" r:id="rId5"/>
    <p:sldLayoutId id="2147483696" r:id="rId6"/>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p:nvSpPr>
        <p:spPr>
          <a:xfrm>
            <a:off x="2200276" y="4784547"/>
            <a:ext cx="6604264" cy="297517"/>
          </a:xfrm>
          <a:prstGeom prst="rect">
            <a:avLst/>
          </a:prstGeom>
          <a:noFill/>
        </p:spPr>
        <p:txBody>
          <a:bodyPr wrap="square" lIns="0" tIns="0" rIns="0" bIns="0" rtlCol="0">
            <a:noAutofit/>
          </a:bodyPr>
          <a:lstStyle/>
          <a:p>
            <a:pPr algn="r">
              <a:lnSpc>
                <a:spcPct val="100000"/>
              </a:lnSpc>
            </a:pPr>
            <a:r>
              <a:rPr lang="en-GB" sz="1000" baseline="0" dirty="0">
                <a:solidFill>
                  <a:schemeClr val="tx2"/>
                </a:solidFill>
              </a:rPr>
              <a:t>NMS </a:t>
            </a:r>
            <a:r>
              <a:rPr lang="en-GB" sz="1000" baseline="0" dirty="0" err="1">
                <a:solidFill>
                  <a:schemeClr val="tx2"/>
                </a:solidFill>
              </a:rPr>
              <a:t>Izlases</a:t>
            </a:r>
            <a:r>
              <a:rPr lang="en-GB" sz="1000" baseline="0" dirty="0">
                <a:solidFill>
                  <a:schemeClr val="tx2"/>
                </a:solidFill>
              </a:rPr>
              <a:t> </a:t>
            </a:r>
            <a:r>
              <a:rPr lang="en-GB" sz="1000" baseline="0" dirty="0" err="1">
                <a:solidFill>
                  <a:schemeClr val="tx2"/>
                </a:solidFill>
              </a:rPr>
              <a:t>Nodarb</a:t>
            </a:r>
            <a:r>
              <a:rPr lang="lv-LV" sz="1000" baseline="0" dirty="0">
                <a:solidFill>
                  <a:schemeClr val="tx2"/>
                </a:solidFill>
              </a:rPr>
              <a:t>ības</a:t>
            </a:r>
            <a:r>
              <a:rPr lang="en-US" sz="1000" baseline="0" dirty="0">
                <a:solidFill>
                  <a:schemeClr val="tx2"/>
                </a:solidFill>
              </a:rPr>
              <a:t> |  3</a:t>
            </a:r>
            <a:r>
              <a:rPr lang="lv-LV" sz="1000" baseline="0" dirty="0">
                <a:solidFill>
                  <a:schemeClr val="tx2"/>
                </a:solidFill>
              </a:rPr>
              <a:t>-</a:t>
            </a:r>
            <a:fld id="{2066355A-084C-D24E-9AD2-7E4FC41EA627}" type="slidenum">
              <a:rPr lang="en-US" sz="1000" baseline="0" smtClean="0">
                <a:solidFill>
                  <a:schemeClr val="tx2"/>
                </a:solidFill>
              </a:rPr>
              <a:pPr algn="r">
                <a:lnSpc>
                  <a:spcPct val="100000"/>
                </a:lnSpc>
              </a:pPr>
              <a:t>‹#›</a:t>
            </a:fld>
            <a:endParaRPr lang="en-US" sz="1000" baseline="0" dirty="0">
              <a:solidFill>
                <a:schemeClr val="tx2"/>
              </a:solidFill>
            </a:endParaRPr>
          </a:p>
        </p:txBody>
      </p:sp>
    </p:spTree>
    <p:extLst>
      <p:ext uri="{BB962C8B-B14F-4D97-AF65-F5344CB8AC3E}">
        <p14:creationId xmlns:p14="http://schemas.microsoft.com/office/powerpoint/2010/main" val="48061746"/>
      </p:ext>
    </p:extLst>
  </p:cSld>
  <p:clrMap bg1="lt1" tx1="dk1" bg2="lt2" tx2="dk2" accent1="accent1" accent2="accent2" accent3="accent3" accent4="accent4" accent5="accent5" accent6="accent6" hlink="hlink" folHlink="folHlink"/>
  <p:sldLayoutIdLst>
    <p:sldLayoutId id="2147483688"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ounded Rectangle 6"/>
          <p:cNvSpPr/>
          <p:nvPr userDrawn="1"/>
        </p:nvSpPr>
        <p:spPr>
          <a:xfrm>
            <a:off x="726854" y="450583"/>
            <a:ext cx="1040400" cy="442800"/>
          </a:xfrm>
          <a:prstGeom prst="roundRect">
            <a:avLst/>
          </a:prstGeom>
          <a:solidFill>
            <a:srgbClr val="00395E"/>
          </a:solidFill>
          <a:ln w="63500">
            <a:solidFill>
              <a:srgbClr val="00395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ounded Rectangle 3"/>
          <p:cNvSpPr/>
          <p:nvPr userDrawn="1"/>
        </p:nvSpPr>
        <p:spPr>
          <a:xfrm>
            <a:off x="647700" y="368300"/>
            <a:ext cx="1193979" cy="596990"/>
          </a:xfrm>
          <a:prstGeom prst="roundRect">
            <a:avLst/>
          </a:prstGeom>
          <a:noFill/>
          <a:ln w="44450">
            <a:solidFill>
              <a:srgbClr val="00395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
          <p:cNvGrpSpPr/>
          <p:nvPr userDrawn="1"/>
        </p:nvGrpSpPr>
        <p:grpSpPr>
          <a:xfrm>
            <a:off x="1231942" y="397537"/>
            <a:ext cx="576238" cy="538157"/>
            <a:chOff x="1231942" y="397537"/>
            <a:chExt cx="576238" cy="538157"/>
          </a:xfrm>
        </p:grpSpPr>
        <p:sp>
          <p:nvSpPr>
            <p:cNvPr id="5" name="Rectangle 4"/>
            <p:cNvSpPr/>
            <p:nvPr userDrawn="1"/>
          </p:nvSpPr>
          <p:spPr>
            <a:xfrm>
              <a:off x="1231942" y="397537"/>
              <a:ext cx="499505" cy="5381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1700163" y="433321"/>
              <a:ext cx="108017" cy="47208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1693157" y="404163"/>
              <a:ext cx="86309" cy="6254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1689599" y="874247"/>
              <a:ext cx="93426" cy="481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8" name="Straight Connector 17"/>
          <p:cNvCxnSpPr/>
          <p:nvPr userDrawn="1"/>
        </p:nvCxnSpPr>
        <p:spPr>
          <a:xfrm flipV="1">
            <a:off x="0" y="1502229"/>
            <a:ext cx="9144000" cy="0"/>
          </a:xfrm>
          <a:prstGeom prst="line">
            <a:avLst/>
          </a:prstGeom>
          <a:ln w="44450">
            <a:solidFill>
              <a:srgbClr val="00395E"/>
            </a:solidFill>
          </a:ln>
          <a:effectLst/>
        </p:spPr>
        <p:style>
          <a:lnRef idx="2">
            <a:schemeClr val="accent1"/>
          </a:lnRef>
          <a:fillRef idx="0">
            <a:schemeClr val="accent1"/>
          </a:fillRef>
          <a:effectRef idx="1">
            <a:schemeClr val="accent1"/>
          </a:effectRef>
          <a:fontRef idx="minor">
            <a:schemeClr val="tx1"/>
          </a:fontRef>
        </p:style>
      </p:cxnSp>
      <p:sp>
        <p:nvSpPr>
          <p:cNvPr id="19" name="Rounded Rectangle 18"/>
          <p:cNvSpPr/>
          <p:nvPr userDrawn="1"/>
        </p:nvSpPr>
        <p:spPr>
          <a:xfrm>
            <a:off x="3987800" y="1866900"/>
            <a:ext cx="4889500" cy="3022600"/>
          </a:xfrm>
          <a:prstGeom prst="roundRect">
            <a:avLst>
              <a:gd name="adj" fmla="val 8264"/>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userDrawn="1"/>
        </p:nvGrpSpPr>
        <p:grpSpPr>
          <a:xfrm>
            <a:off x="726854" y="459520"/>
            <a:ext cx="453443" cy="426042"/>
            <a:chOff x="6471270" y="680644"/>
            <a:chExt cx="1763486" cy="1656920"/>
          </a:xfrm>
        </p:grpSpPr>
        <p:cxnSp>
          <p:nvCxnSpPr>
            <p:cNvPr id="9" name="Straight Connector 8"/>
            <p:cNvCxnSpPr/>
            <p:nvPr userDrawn="1"/>
          </p:nvCxnSpPr>
          <p:spPr>
            <a:xfrm flipH="1">
              <a:off x="7353013" y="680644"/>
              <a:ext cx="13750" cy="1656920"/>
            </a:xfrm>
            <a:prstGeom prst="line">
              <a:avLst/>
            </a:prstGeom>
            <a:ln w="571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6471270" y="1509104"/>
              <a:ext cx="1763486" cy="0"/>
            </a:xfrm>
            <a:prstGeom prst="line">
              <a:avLst/>
            </a:prstGeom>
            <a:ln w="571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6717546" y="933362"/>
              <a:ext cx="1317580" cy="1165797"/>
            </a:xfrm>
            <a:prstGeom prst="line">
              <a:avLst/>
            </a:prstGeom>
            <a:ln w="571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H="1">
              <a:off x="6717546" y="904784"/>
              <a:ext cx="1317580" cy="1166026"/>
            </a:xfrm>
            <a:prstGeom prst="line">
              <a:avLst/>
            </a:prstGeom>
            <a:ln w="57150">
              <a:solidFill>
                <a:schemeClr val="bg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22227194"/>
      </p:ext>
    </p:extLst>
  </p:cSld>
  <p:clrMap bg1="lt1" tx1="dk1" bg2="lt2" tx2="dk2" accent1="accent1" accent2="accent2" accent3="accent3" accent4="accent4" accent5="accent5" accent6="accent6" hlink="hlink" folHlink="folHlink"/>
  <p:sldLayoutIdLst>
    <p:sldLayoutId id="2147483692"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cp4space.files.wordpress.com/2014/04/lte-factorisation.pn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hyperlink" Target="http://reu.dimacs.rutgers.edu/~mslusky/3adic-Ints-a.png"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2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12.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hyperlink" Target="http://reu.dimacs.rutgers.edu/~mslusky/3adic-Binom7a.png" TargetMode="External"/><Relationship Id="rId4" Type="http://schemas.openxmlformats.org/officeDocument/2006/relationships/image" Target="../media/image181.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gif"/></Relationships>
</file>

<file path=ppt/slides/_rels/slide3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0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0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cp4space.files.wordpress.com/2014/04/lte-factorisation.png"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hyperlink" Target="http://reu.dimacs.rutgers.edu/~mslusky/3adic-Ints-a.png"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910.png"/></Relationships>
</file>

<file path=ppt/slides/_rels/slide39.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120.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620.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62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2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31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hyperlink" Target="http://reu.dimacs.rutgers.edu/~mslusky/3adic-Binom7a.png" TargetMode="External"/><Relationship Id="rId4" Type="http://schemas.openxmlformats.org/officeDocument/2006/relationships/image" Target="../media/image1810.png"/></Relationships>
</file>

<file path=ppt/slides/_rels/slide5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5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500.png"/></Relationships>
</file>

<file path=ppt/slides/_rels/slide5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61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61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lv-LV"/>
          </a:p>
        </p:txBody>
      </p:sp>
      <p:sp>
        <p:nvSpPr>
          <p:cNvPr id="3" name="Text Placeholder 2"/>
          <p:cNvSpPr>
            <a:spLocks noGrp="1"/>
          </p:cNvSpPr>
          <p:nvPr>
            <p:ph type="body" sz="quarter" idx="10"/>
          </p:nvPr>
        </p:nvSpPr>
        <p:spPr/>
        <p:txBody>
          <a:bodyPr/>
          <a:lstStyle/>
          <a:p>
            <a:endParaRPr lang="lv-LV"/>
          </a:p>
        </p:txBody>
      </p:sp>
    </p:spTree>
    <p:extLst>
      <p:ext uri="{BB962C8B-B14F-4D97-AF65-F5344CB8AC3E}">
        <p14:creationId xmlns:p14="http://schemas.microsoft.com/office/powerpoint/2010/main" val="14765824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lv-LV" b="1" dirty="0"/>
                  <a:t>Ležandra [Legendre] formula:</a:t>
                </a:r>
              </a:p>
              <a:p>
                <a:r>
                  <a:rPr lang="lv-LV" dirty="0"/>
                  <a:t>Apzīmējam ar </a:t>
                </a:r>
                <a14:m>
                  <m:oMath xmlns:m="http://schemas.openxmlformats.org/officeDocument/2006/math">
                    <m:r>
                      <a:rPr lang="lv-LV" i="1" dirty="0" smtClean="0">
                        <a:latin typeface="Cambria Math" panose="02040503050406030204" pitchFamily="18" charset="0"/>
                      </a:rPr>
                      <m:t>𝑝</m:t>
                    </m:r>
                  </m:oMath>
                </a14:m>
                <a:r>
                  <a:rPr lang="lv-LV" dirty="0"/>
                  <a:t> jebkuru pirmskaitli un </a:t>
                </a:r>
                <a14:m>
                  <m:oMath xmlns:m="http://schemas.openxmlformats.org/officeDocument/2006/math">
                    <m:r>
                      <a:rPr lang="lv-LV" i="1" dirty="0" smtClean="0">
                        <a:latin typeface="Cambria Math" panose="02040503050406030204" pitchFamily="18" charset="0"/>
                      </a:rPr>
                      <m:t>𝑛</m:t>
                    </m:r>
                  </m:oMath>
                </a14:m>
                <a:r>
                  <a:rPr lang="lv-LV" dirty="0"/>
                  <a:t> – naturālu skaitli. Tad</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d>
                        <m:dPr>
                          <m:ctrlPr>
                            <a:rPr lang="en-US" i="1" smtClean="0">
                              <a:latin typeface="Cambria Math" panose="02040503050406030204" pitchFamily="18" charset="0"/>
                            </a:rPr>
                          </m:ctrlPr>
                        </m:dPr>
                        <m:e>
                          <m:r>
                            <a:rPr lang="lv-LV" b="0" i="1" smtClean="0">
                              <a:latin typeface="Cambria Math" panose="02040503050406030204" pitchFamily="18" charset="0"/>
                            </a:rPr>
                            <m:t>𝑛</m:t>
                          </m:r>
                          <m:r>
                            <a:rPr lang="lv-LV" b="0" i="1" smtClean="0">
                              <a:latin typeface="Cambria Math" panose="02040503050406030204" pitchFamily="18" charset="0"/>
                            </a:rPr>
                            <m:t>!</m:t>
                          </m:r>
                        </m:e>
                      </m:d>
                      <m:r>
                        <a:rPr lang="lv-LV" b="0" i="1" smtClean="0">
                          <a:latin typeface="Cambria Math" panose="02040503050406030204" pitchFamily="18" charset="0"/>
                        </a:rPr>
                        <m:t>=</m:t>
                      </m:r>
                      <m:nary>
                        <m:naryPr>
                          <m:chr m:val="∑"/>
                          <m:ctrlPr>
                            <a:rPr lang="lv-LV" b="0" i="1" smtClean="0">
                              <a:latin typeface="Cambria Math" panose="02040503050406030204" pitchFamily="18" charset="0"/>
                            </a:rPr>
                          </m:ctrlPr>
                        </m:naryPr>
                        <m:sub>
                          <m:r>
                            <m:rPr>
                              <m:brk m:alnAt="23"/>
                            </m:rPr>
                            <a:rPr lang="lv-LV" b="0" i="1" smtClean="0">
                              <a:latin typeface="Cambria Math" panose="02040503050406030204" pitchFamily="18" charset="0"/>
                            </a:rPr>
                            <m:t>𝑖</m:t>
                          </m:r>
                          <m:r>
                            <a:rPr lang="lv-LV" b="0" i="1" smtClean="0">
                              <a:latin typeface="Cambria Math" panose="02040503050406030204" pitchFamily="18" charset="0"/>
                            </a:rPr>
                            <m:t>=1</m:t>
                          </m:r>
                        </m:sub>
                        <m:sup>
                          <m:r>
                            <a:rPr lang="lv-LV" b="0" i="1" smtClean="0">
                              <a:latin typeface="Cambria Math" panose="02040503050406030204" pitchFamily="18" charset="0"/>
                              <a:ea typeface="Cambria Math" panose="02040503050406030204" pitchFamily="18" charset="0"/>
                            </a:rPr>
                            <m:t>∞</m:t>
                          </m:r>
                        </m:sup>
                        <m:e>
                          <m:d>
                            <m:dPr>
                              <m:begChr m:val="⌊"/>
                              <m:endChr m:val="⌋"/>
                              <m:ctrlPr>
                                <a:rPr lang="lv-LV" b="0" i="1" smtClean="0">
                                  <a:latin typeface="Cambria Math" panose="02040503050406030204" pitchFamily="18" charset="0"/>
                                </a:rPr>
                              </m:ctrlPr>
                            </m:dPr>
                            <m:e>
                              <m:f>
                                <m:fPr>
                                  <m:ctrlPr>
                                    <a:rPr lang="lv-LV" b="0" i="1" smtClean="0">
                                      <a:latin typeface="Cambria Math" panose="02040503050406030204" pitchFamily="18" charset="0"/>
                                    </a:rPr>
                                  </m:ctrlPr>
                                </m:fPr>
                                <m:num>
                                  <m:r>
                                    <a:rPr lang="lv-LV" b="0" i="1" smtClean="0">
                                      <a:latin typeface="Cambria Math" panose="02040503050406030204" pitchFamily="18" charset="0"/>
                                    </a:rPr>
                                    <m:t>𝑛</m:t>
                                  </m:r>
                                </m:num>
                                <m:den>
                                  <m:sSup>
                                    <m:sSupPr>
                                      <m:ctrlPr>
                                        <a:rPr lang="lv-LV" b="0" i="1" smtClean="0">
                                          <a:latin typeface="Cambria Math" panose="02040503050406030204" pitchFamily="18" charset="0"/>
                                        </a:rPr>
                                      </m:ctrlPr>
                                    </m:sSupPr>
                                    <m:e>
                                      <m:r>
                                        <a:rPr lang="lv-LV" b="0" i="1" smtClean="0">
                                          <a:latin typeface="Cambria Math" panose="02040503050406030204" pitchFamily="18" charset="0"/>
                                        </a:rPr>
                                        <m:t>𝑝</m:t>
                                      </m:r>
                                    </m:e>
                                    <m:sup>
                                      <m:r>
                                        <a:rPr lang="lv-LV" b="0" i="1" smtClean="0">
                                          <a:latin typeface="Cambria Math" panose="02040503050406030204" pitchFamily="18" charset="0"/>
                                        </a:rPr>
                                        <m:t>𝑖</m:t>
                                      </m:r>
                                    </m:sup>
                                  </m:sSup>
                                </m:den>
                              </m:f>
                            </m:e>
                          </m:d>
                        </m:e>
                      </m:nary>
                    </m:oMath>
                  </m:oMathPara>
                </a14:m>
                <a:endParaRPr lang="lv-LV" dirty="0"/>
              </a:p>
              <a:p>
                <a:r>
                  <a:rPr lang="lv-LV" dirty="0"/>
                  <a:t>kur ar </a:t>
                </a:r>
                <a14:m>
                  <m:oMath xmlns:m="http://schemas.openxmlformats.org/officeDocument/2006/math">
                    <m:d>
                      <m:dPr>
                        <m:begChr m:val="⌊"/>
                        <m:endChr m:val="⌋"/>
                        <m:ctrlPr>
                          <a:rPr lang="lv-LV" i="1" smtClean="0">
                            <a:latin typeface="Cambria Math" panose="02040503050406030204" pitchFamily="18" charset="0"/>
                          </a:rPr>
                        </m:ctrlPr>
                      </m:dPr>
                      <m:e>
                        <m:r>
                          <a:rPr lang="lv-LV" b="0" i="1" smtClean="0">
                            <a:latin typeface="Cambria Math" panose="02040503050406030204" pitchFamily="18" charset="0"/>
                          </a:rPr>
                          <m:t>𝑥</m:t>
                        </m:r>
                      </m:e>
                    </m:d>
                  </m:oMath>
                </a14:m>
                <a:r>
                  <a:rPr lang="lv-LV" dirty="0"/>
                  <a:t> apzīmēta apakšējā veselā daļa. </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2163" t="-2318" r="-360"/>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lv-LV" dirty="0"/>
              <a:t>Ležandra formula</a:t>
            </a:r>
            <a:endParaRPr lang="en-US" dirty="0"/>
          </a:p>
        </p:txBody>
      </p:sp>
    </p:spTree>
    <p:extLst>
      <p:ext uri="{BB962C8B-B14F-4D97-AF65-F5344CB8AC3E}">
        <p14:creationId xmlns:p14="http://schemas.microsoft.com/office/powerpoint/2010/main" val="22550159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lv-LV" dirty="0"/>
              <a:t>Lūkas teorēma</a:t>
            </a:r>
            <a:endParaRPr lang="en-US" dirty="0"/>
          </a:p>
        </p:txBody>
      </p:sp>
      <mc:AlternateContent xmlns:mc="http://schemas.openxmlformats.org/markup-compatibility/2006" xmlns:a14="http://schemas.microsoft.com/office/drawing/2010/main">
        <mc:Choice Requires="a14">
          <p:sp>
            <p:nvSpPr>
              <p:cNvPr id="4" name="AutoShape 2" descr="{\binom {m}{n}}\equiv \prod _{i=0}^{k}{\binom {m_{i}}{n_{i}}}{\pmod {p}},"/>
              <p:cNvSpPr>
                <a:spLocks noGrp="1" noChangeAspect="1" noChangeArrowheads="1"/>
              </p:cNvSpPr>
              <p:nvPr>
                <p:ph idx="1"/>
              </p:nvPr>
            </p:nvSpPr>
            <p:spPr bwMode="auto">
              <a:prstGeom prst="rect">
                <a:avLst/>
              </a:prstGeom>
              <a:noFill/>
              <a:extLst>
                <a:ext uri="{909E8E84-426E-40DD-AFC4-6F175D3DCCD1}">
                  <a14:hiddenFill>
                    <a:solidFill>
                      <a:srgbClr val="FFFFFF"/>
                    </a:solidFill>
                  </a14:hiddenFill>
                </a:ext>
              </a:extLst>
            </p:spPr>
            <p:txBody>
              <a:bodyPr vert="horz" wrap="square" lIns="91440" tIns="45720" rIns="91440" bIns="45720" numCol="1" anchor="t" anchorCtr="0" compatLnSpc="1">
                <a:prstTxWarp prst="textNoShape">
                  <a:avLst/>
                </a:prstTxWarp>
                <a:normAutofit/>
              </a:bodyPr>
              <a:lstStyle/>
              <a:p>
                <a:r>
                  <a:rPr lang="lv-LV" b="1" dirty="0"/>
                  <a:t>Teorēma [Lucas]: </a:t>
                </a:r>
                <a:r>
                  <a:rPr lang="lv-LV" dirty="0"/>
                  <a:t>Visiem nenegatīviem </a:t>
                </a:r>
                <a14:m>
                  <m:oMath xmlns:m="http://schemas.openxmlformats.org/officeDocument/2006/math">
                    <m:r>
                      <a:rPr lang="lv-LV" i="1" dirty="0" smtClean="0">
                        <a:latin typeface="Cambria Math" panose="02040503050406030204" pitchFamily="18" charset="0"/>
                      </a:rPr>
                      <m:t>𝑚</m:t>
                    </m:r>
                  </m:oMath>
                </a14:m>
                <a:r>
                  <a:rPr lang="lv-LV" dirty="0"/>
                  <a:t> un </a:t>
                </a:r>
                <a14:m>
                  <m:oMath xmlns:m="http://schemas.openxmlformats.org/officeDocument/2006/math">
                    <m:r>
                      <a:rPr lang="lv-LV" i="1" dirty="0" smtClean="0">
                        <a:latin typeface="Cambria Math" panose="02040503050406030204" pitchFamily="18" charset="0"/>
                      </a:rPr>
                      <m:t>𝑛</m:t>
                    </m:r>
                  </m:oMath>
                </a14:m>
                <a:r>
                  <a:rPr lang="lv-LV" dirty="0"/>
                  <a:t>, un jebkuram pirmskaitlim p, ir spēkā šāda sakarība:</a:t>
                </a:r>
              </a:p>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f>
                            <m:fPr>
                              <m:type m:val="noBar"/>
                              <m:ctrlPr>
                                <a:rPr lang="en-US" i="1" smtClean="0">
                                  <a:latin typeface="Cambria Math" panose="02040503050406030204" pitchFamily="18" charset="0"/>
                                </a:rPr>
                              </m:ctrlPr>
                            </m:fPr>
                            <m:num>
                              <m:r>
                                <a:rPr lang="lv-LV" b="0" i="1" smtClean="0">
                                  <a:latin typeface="Cambria Math" panose="02040503050406030204" pitchFamily="18" charset="0"/>
                                </a:rPr>
                                <m:t>𝑛</m:t>
                              </m:r>
                            </m:num>
                            <m:den>
                              <m:r>
                                <a:rPr lang="lv-LV" b="0" i="1" smtClean="0">
                                  <a:latin typeface="Cambria Math" panose="02040503050406030204" pitchFamily="18" charset="0"/>
                                </a:rPr>
                                <m:t>𝑚</m:t>
                              </m:r>
                            </m:den>
                          </m:f>
                        </m:e>
                      </m:d>
                      <m:r>
                        <a:rPr lang="lv-LV" i="1">
                          <a:latin typeface="Cambria Math" panose="02040503050406030204" pitchFamily="18" charset="0"/>
                          <a:ea typeface="Cambria Math" panose="02040503050406030204" pitchFamily="18" charset="0"/>
                        </a:rPr>
                        <m:t>≡</m:t>
                      </m:r>
                      <m:nary>
                        <m:naryPr>
                          <m:chr m:val="∏"/>
                          <m:ctrlPr>
                            <a:rPr lang="lv-LV" i="1" smtClean="0">
                              <a:latin typeface="Cambria Math" panose="02040503050406030204" pitchFamily="18" charset="0"/>
                              <a:ea typeface="Cambria Math" panose="02040503050406030204" pitchFamily="18" charset="0"/>
                            </a:rPr>
                          </m:ctrlPr>
                        </m:naryPr>
                        <m:sub>
                          <m:r>
                            <m:rPr>
                              <m:brk m:alnAt="23"/>
                            </m:rPr>
                            <a:rPr lang="lv-LV" b="0" i="1" smtClean="0">
                              <a:latin typeface="Cambria Math" panose="02040503050406030204" pitchFamily="18" charset="0"/>
                              <a:ea typeface="Cambria Math" panose="02040503050406030204" pitchFamily="18" charset="0"/>
                            </a:rPr>
                            <m:t>𝑖</m:t>
                          </m:r>
                          <m:r>
                            <a:rPr lang="lv-LV" b="0" i="1" smtClean="0">
                              <a:latin typeface="Cambria Math" panose="02040503050406030204" pitchFamily="18" charset="0"/>
                              <a:ea typeface="Cambria Math" panose="02040503050406030204" pitchFamily="18" charset="0"/>
                            </a:rPr>
                            <m:t>=0</m:t>
                          </m:r>
                        </m:sub>
                        <m:sup>
                          <m:r>
                            <a:rPr lang="lv-LV" b="0" i="1" smtClean="0">
                              <a:latin typeface="Cambria Math" panose="02040503050406030204" pitchFamily="18" charset="0"/>
                              <a:ea typeface="Cambria Math" panose="02040503050406030204" pitchFamily="18" charset="0"/>
                            </a:rPr>
                            <m:t>𝑘</m:t>
                          </m:r>
                        </m:sup>
                        <m:e>
                          <m:d>
                            <m:dPr>
                              <m:ctrlPr>
                                <a:rPr lang="lv-LV" i="1" smtClean="0">
                                  <a:latin typeface="Cambria Math" panose="02040503050406030204" pitchFamily="18" charset="0"/>
                                  <a:ea typeface="Cambria Math" panose="02040503050406030204" pitchFamily="18" charset="0"/>
                                </a:rPr>
                              </m:ctrlPr>
                            </m:dPr>
                            <m:e>
                              <m:f>
                                <m:fPr>
                                  <m:type m:val="noBar"/>
                                  <m:ctrlPr>
                                    <a:rPr lang="lv-LV" i="1" smtClean="0">
                                      <a:latin typeface="Cambria Math" panose="02040503050406030204" pitchFamily="18" charset="0"/>
                                      <a:ea typeface="Cambria Math" panose="02040503050406030204" pitchFamily="18" charset="0"/>
                                    </a:rPr>
                                  </m:ctrlPr>
                                </m:fPr>
                                <m:num>
                                  <m:sSub>
                                    <m:sSubPr>
                                      <m:ctrlPr>
                                        <a:rPr lang="lv-LV" i="1" smtClean="0">
                                          <a:latin typeface="Cambria Math" panose="02040503050406030204" pitchFamily="18" charset="0"/>
                                          <a:ea typeface="Cambria Math" panose="02040503050406030204" pitchFamily="18" charset="0"/>
                                        </a:rPr>
                                      </m:ctrlPr>
                                    </m:sSubPr>
                                    <m:e>
                                      <m:r>
                                        <a:rPr lang="lv-LV" b="0" i="1" smtClean="0">
                                          <a:latin typeface="Cambria Math" panose="02040503050406030204" pitchFamily="18" charset="0"/>
                                          <a:ea typeface="Cambria Math" panose="02040503050406030204" pitchFamily="18" charset="0"/>
                                        </a:rPr>
                                        <m:t>𝑛</m:t>
                                      </m:r>
                                    </m:e>
                                    <m:sub>
                                      <m:r>
                                        <a:rPr lang="lv-LV" b="0" i="1" smtClean="0">
                                          <a:latin typeface="Cambria Math" panose="02040503050406030204" pitchFamily="18" charset="0"/>
                                          <a:ea typeface="Cambria Math" panose="02040503050406030204" pitchFamily="18" charset="0"/>
                                        </a:rPr>
                                        <m:t>𝑖</m:t>
                                      </m:r>
                                    </m:sub>
                                  </m:sSub>
                                </m:num>
                                <m:den>
                                  <m:sSub>
                                    <m:sSubPr>
                                      <m:ctrlPr>
                                        <a:rPr lang="lv-LV" i="1" smtClean="0">
                                          <a:latin typeface="Cambria Math" panose="02040503050406030204" pitchFamily="18" charset="0"/>
                                          <a:ea typeface="Cambria Math" panose="02040503050406030204" pitchFamily="18" charset="0"/>
                                        </a:rPr>
                                      </m:ctrlPr>
                                    </m:sSubPr>
                                    <m:e>
                                      <m:r>
                                        <a:rPr lang="lv-LV" b="0" i="1" smtClean="0">
                                          <a:latin typeface="Cambria Math" panose="02040503050406030204" pitchFamily="18" charset="0"/>
                                          <a:ea typeface="Cambria Math" panose="02040503050406030204" pitchFamily="18" charset="0"/>
                                        </a:rPr>
                                        <m:t>𝑚</m:t>
                                      </m:r>
                                    </m:e>
                                    <m:sub>
                                      <m:r>
                                        <a:rPr lang="lv-LV" b="0" i="1" smtClean="0">
                                          <a:latin typeface="Cambria Math" panose="02040503050406030204" pitchFamily="18" charset="0"/>
                                          <a:ea typeface="Cambria Math" panose="02040503050406030204" pitchFamily="18" charset="0"/>
                                        </a:rPr>
                                        <m:t>𝑖</m:t>
                                      </m:r>
                                    </m:sub>
                                  </m:sSub>
                                </m:den>
                              </m:f>
                            </m:e>
                          </m:d>
                        </m:e>
                      </m:nary>
                    </m:oMath>
                  </m:oMathPara>
                </a14:m>
                <a:endParaRPr lang="lv-LV" dirty="0"/>
              </a:p>
              <a:p>
                <a:r>
                  <a:rPr lang="lv-LV" dirty="0"/>
                  <a:t>kur    </a:t>
                </a:r>
                <a14:m>
                  <m:oMath xmlns:m="http://schemas.openxmlformats.org/officeDocument/2006/math">
                    <m:r>
                      <a:rPr lang="lv-LV" b="0" i="1" dirty="0" smtClean="0">
                        <a:latin typeface="Cambria Math" panose="02040503050406030204" pitchFamily="18" charset="0"/>
                      </a:rPr>
                      <m:t>𝑛</m:t>
                    </m:r>
                    <m:r>
                      <a:rPr lang="lv-LV" b="0" i="1" dirty="0" smtClean="0">
                        <a:latin typeface="Cambria Math" panose="02040503050406030204" pitchFamily="18" charset="0"/>
                      </a:rPr>
                      <m:t>=</m:t>
                    </m:r>
                    <m:sSub>
                      <m:sSubPr>
                        <m:ctrlPr>
                          <a:rPr lang="lv-LV" b="0" i="1" dirty="0" smtClean="0">
                            <a:latin typeface="Cambria Math" panose="02040503050406030204" pitchFamily="18" charset="0"/>
                          </a:rPr>
                        </m:ctrlPr>
                      </m:sSubPr>
                      <m:e>
                        <m:r>
                          <a:rPr lang="lv-LV" b="0" i="1" dirty="0" smtClean="0">
                            <a:latin typeface="Cambria Math" panose="02040503050406030204" pitchFamily="18" charset="0"/>
                          </a:rPr>
                          <m:t>𝑛</m:t>
                        </m:r>
                      </m:e>
                      <m:sub>
                        <m:r>
                          <a:rPr lang="lv-LV" b="0" i="1" dirty="0" smtClean="0">
                            <a:latin typeface="Cambria Math" panose="02040503050406030204" pitchFamily="18" charset="0"/>
                          </a:rPr>
                          <m:t>𝑘</m:t>
                        </m:r>
                      </m:sub>
                    </m:sSub>
                    <m:sSup>
                      <m:sSupPr>
                        <m:ctrlPr>
                          <a:rPr lang="lv-LV" b="0" i="1" dirty="0" smtClean="0">
                            <a:latin typeface="Cambria Math" panose="02040503050406030204" pitchFamily="18" charset="0"/>
                          </a:rPr>
                        </m:ctrlPr>
                      </m:sSupPr>
                      <m:e>
                        <m:r>
                          <a:rPr lang="lv-LV" b="0" i="1" dirty="0" smtClean="0">
                            <a:latin typeface="Cambria Math" panose="02040503050406030204" pitchFamily="18" charset="0"/>
                          </a:rPr>
                          <m:t>𝑝</m:t>
                        </m:r>
                      </m:e>
                      <m:sup>
                        <m:r>
                          <a:rPr lang="lv-LV" b="0" i="1" dirty="0" smtClean="0">
                            <a:latin typeface="Cambria Math" panose="02040503050406030204" pitchFamily="18" charset="0"/>
                          </a:rPr>
                          <m:t>𝑘</m:t>
                        </m:r>
                      </m:sup>
                    </m:sSup>
                    <m:r>
                      <a:rPr lang="lv-LV" b="0" i="1" dirty="0" smtClean="0">
                        <a:latin typeface="Cambria Math" panose="02040503050406030204" pitchFamily="18" charset="0"/>
                      </a:rPr>
                      <m:t>+</m:t>
                    </m:r>
                    <m:sSub>
                      <m:sSubPr>
                        <m:ctrlPr>
                          <a:rPr lang="lv-LV" i="1" dirty="0">
                            <a:latin typeface="Cambria Math" panose="02040503050406030204" pitchFamily="18" charset="0"/>
                          </a:rPr>
                        </m:ctrlPr>
                      </m:sSubPr>
                      <m:e>
                        <m:r>
                          <a:rPr lang="lv-LV" i="1" dirty="0">
                            <a:latin typeface="Cambria Math" panose="02040503050406030204" pitchFamily="18" charset="0"/>
                          </a:rPr>
                          <m:t>𝑛</m:t>
                        </m:r>
                      </m:e>
                      <m:sub>
                        <m:r>
                          <a:rPr lang="lv-LV" i="1" dirty="0">
                            <a:latin typeface="Cambria Math" panose="02040503050406030204" pitchFamily="18" charset="0"/>
                          </a:rPr>
                          <m:t>𝑘</m:t>
                        </m:r>
                        <m:r>
                          <a:rPr lang="lv-LV" b="0" i="1" dirty="0" smtClean="0">
                            <a:latin typeface="Cambria Math" panose="02040503050406030204" pitchFamily="18" charset="0"/>
                          </a:rPr>
                          <m:t>−1</m:t>
                        </m:r>
                      </m:sub>
                    </m:sSub>
                    <m:sSup>
                      <m:sSupPr>
                        <m:ctrlPr>
                          <a:rPr lang="lv-LV" i="1" dirty="0">
                            <a:latin typeface="Cambria Math" panose="02040503050406030204" pitchFamily="18" charset="0"/>
                          </a:rPr>
                        </m:ctrlPr>
                      </m:sSupPr>
                      <m:e>
                        <m:r>
                          <a:rPr lang="lv-LV" i="1" dirty="0">
                            <a:latin typeface="Cambria Math" panose="02040503050406030204" pitchFamily="18" charset="0"/>
                          </a:rPr>
                          <m:t>𝑝</m:t>
                        </m:r>
                      </m:e>
                      <m:sup>
                        <m:r>
                          <a:rPr lang="lv-LV" i="1" dirty="0">
                            <a:latin typeface="Cambria Math" panose="02040503050406030204" pitchFamily="18" charset="0"/>
                          </a:rPr>
                          <m:t>𝑘</m:t>
                        </m:r>
                        <m:r>
                          <a:rPr lang="lv-LV" b="0" i="1" dirty="0" smtClean="0">
                            <a:latin typeface="Cambria Math" panose="02040503050406030204" pitchFamily="18" charset="0"/>
                          </a:rPr>
                          <m:t>−1</m:t>
                        </m:r>
                      </m:sup>
                    </m:sSup>
                    <m:r>
                      <a:rPr lang="lv-LV" b="0" i="1" dirty="0" smtClean="0">
                        <a:latin typeface="Cambria Math" panose="02040503050406030204" pitchFamily="18" charset="0"/>
                      </a:rPr>
                      <m:t>+</m:t>
                    </m:r>
                    <m:r>
                      <a:rPr lang="lv-LV" b="0" i="1" dirty="0" smtClean="0">
                        <a:latin typeface="Cambria Math" panose="02040503050406030204" pitchFamily="18" charset="0"/>
                        <a:ea typeface="Cambria Math" panose="02040503050406030204" pitchFamily="18" charset="0"/>
                      </a:rPr>
                      <m:t>⋯+</m:t>
                    </m:r>
                    <m:sSub>
                      <m:sSubPr>
                        <m:ctrlPr>
                          <a:rPr lang="lv-LV" i="1" dirty="0">
                            <a:latin typeface="Cambria Math" panose="02040503050406030204" pitchFamily="18" charset="0"/>
                          </a:rPr>
                        </m:ctrlPr>
                      </m:sSubPr>
                      <m:e>
                        <m:r>
                          <a:rPr lang="lv-LV" i="1" dirty="0">
                            <a:latin typeface="Cambria Math" panose="02040503050406030204" pitchFamily="18" charset="0"/>
                          </a:rPr>
                          <m:t>𝑛</m:t>
                        </m:r>
                      </m:e>
                      <m:sub>
                        <m:r>
                          <a:rPr lang="lv-LV" b="0" i="1" dirty="0" smtClean="0">
                            <a:latin typeface="Cambria Math" panose="02040503050406030204" pitchFamily="18" charset="0"/>
                          </a:rPr>
                          <m:t>1</m:t>
                        </m:r>
                      </m:sub>
                    </m:sSub>
                    <m:r>
                      <a:rPr lang="lv-LV" b="0" i="1" dirty="0" smtClean="0">
                        <a:latin typeface="Cambria Math" panose="02040503050406030204" pitchFamily="18" charset="0"/>
                      </a:rPr>
                      <m:t>𝑝</m:t>
                    </m:r>
                    <m:r>
                      <a:rPr lang="lv-LV" b="0" i="1" dirty="0" smtClean="0">
                        <a:latin typeface="Cambria Math" panose="02040503050406030204" pitchFamily="18" charset="0"/>
                      </a:rPr>
                      <m:t>+</m:t>
                    </m:r>
                    <m:sSub>
                      <m:sSubPr>
                        <m:ctrlPr>
                          <a:rPr lang="lv-LV" b="0" i="1" dirty="0" smtClean="0">
                            <a:latin typeface="Cambria Math" panose="02040503050406030204" pitchFamily="18" charset="0"/>
                          </a:rPr>
                        </m:ctrlPr>
                      </m:sSubPr>
                      <m:e>
                        <m:r>
                          <a:rPr lang="lv-LV" b="0" i="1" dirty="0" smtClean="0">
                            <a:latin typeface="Cambria Math" panose="02040503050406030204" pitchFamily="18" charset="0"/>
                          </a:rPr>
                          <m:t>𝑛</m:t>
                        </m:r>
                      </m:e>
                      <m:sub>
                        <m:r>
                          <a:rPr lang="lv-LV" b="0" i="1" dirty="0" smtClean="0">
                            <a:latin typeface="Cambria Math" panose="02040503050406030204" pitchFamily="18" charset="0"/>
                          </a:rPr>
                          <m:t>0</m:t>
                        </m:r>
                      </m:sub>
                    </m:sSub>
                    <m:r>
                      <a:rPr lang="lv-LV" b="0" i="1" dirty="0" smtClean="0">
                        <a:latin typeface="Cambria Math" panose="02040503050406030204" pitchFamily="18" charset="0"/>
                      </a:rPr>
                      <m:t>,</m:t>
                    </m:r>
                  </m:oMath>
                </a14:m>
                <a:endParaRPr lang="lv-LV" dirty="0"/>
              </a:p>
              <a:p>
                <a:r>
                  <a:rPr lang="lv-LV" dirty="0"/>
                  <a:t>U</a:t>
                </a:r>
                <a:r>
                  <a:rPr lang="lv-LV" b="0" dirty="0"/>
                  <a:t>n   </a:t>
                </a:r>
                <a14:m>
                  <m:oMath xmlns:m="http://schemas.openxmlformats.org/officeDocument/2006/math">
                    <m:r>
                      <a:rPr lang="lv-LV" b="0" i="1" dirty="0" smtClean="0">
                        <a:latin typeface="Cambria Math" panose="02040503050406030204" pitchFamily="18" charset="0"/>
                      </a:rPr>
                      <m:t>𝑚</m:t>
                    </m:r>
                    <m:r>
                      <a:rPr lang="lv-LV" i="1" dirty="0">
                        <a:latin typeface="Cambria Math" panose="02040503050406030204" pitchFamily="18" charset="0"/>
                      </a:rPr>
                      <m:t>=</m:t>
                    </m:r>
                    <m:sSub>
                      <m:sSubPr>
                        <m:ctrlPr>
                          <a:rPr lang="lv-LV" i="1" dirty="0">
                            <a:latin typeface="Cambria Math" panose="02040503050406030204" pitchFamily="18" charset="0"/>
                          </a:rPr>
                        </m:ctrlPr>
                      </m:sSubPr>
                      <m:e>
                        <m:r>
                          <a:rPr lang="lv-LV" b="0" i="1" dirty="0" smtClean="0">
                            <a:latin typeface="Cambria Math" panose="02040503050406030204" pitchFamily="18" charset="0"/>
                          </a:rPr>
                          <m:t>𝑚</m:t>
                        </m:r>
                      </m:e>
                      <m:sub>
                        <m:r>
                          <a:rPr lang="lv-LV" i="1" dirty="0">
                            <a:latin typeface="Cambria Math" panose="02040503050406030204" pitchFamily="18" charset="0"/>
                          </a:rPr>
                          <m:t>𝑘</m:t>
                        </m:r>
                      </m:sub>
                    </m:sSub>
                    <m:sSup>
                      <m:sSupPr>
                        <m:ctrlPr>
                          <a:rPr lang="lv-LV" i="1" dirty="0">
                            <a:latin typeface="Cambria Math" panose="02040503050406030204" pitchFamily="18" charset="0"/>
                          </a:rPr>
                        </m:ctrlPr>
                      </m:sSupPr>
                      <m:e>
                        <m:r>
                          <a:rPr lang="lv-LV" i="1" dirty="0">
                            <a:latin typeface="Cambria Math" panose="02040503050406030204" pitchFamily="18" charset="0"/>
                          </a:rPr>
                          <m:t>𝑝</m:t>
                        </m:r>
                      </m:e>
                      <m:sup>
                        <m:r>
                          <a:rPr lang="lv-LV" i="1" dirty="0">
                            <a:latin typeface="Cambria Math" panose="02040503050406030204" pitchFamily="18" charset="0"/>
                          </a:rPr>
                          <m:t>𝑘</m:t>
                        </m:r>
                      </m:sup>
                    </m:sSup>
                    <m:r>
                      <a:rPr lang="lv-LV" i="1" dirty="0">
                        <a:latin typeface="Cambria Math" panose="02040503050406030204" pitchFamily="18" charset="0"/>
                      </a:rPr>
                      <m:t>+</m:t>
                    </m:r>
                    <m:sSub>
                      <m:sSubPr>
                        <m:ctrlPr>
                          <a:rPr lang="lv-LV" i="1" dirty="0">
                            <a:latin typeface="Cambria Math" panose="02040503050406030204" pitchFamily="18" charset="0"/>
                          </a:rPr>
                        </m:ctrlPr>
                      </m:sSubPr>
                      <m:e>
                        <m:r>
                          <a:rPr lang="lv-LV" b="0" i="1" dirty="0" smtClean="0">
                            <a:latin typeface="Cambria Math" panose="02040503050406030204" pitchFamily="18" charset="0"/>
                          </a:rPr>
                          <m:t>𝑚</m:t>
                        </m:r>
                      </m:e>
                      <m:sub>
                        <m:r>
                          <a:rPr lang="lv-LV" i="1" dirty="0">
                            <a:latin typeface="Cambria Math" panose="02040503050406030204" pitchFamily="18" charset="0"/>
                          </a:rPr>
                          <m:t>𝑘</m:t>
                        </m:r>
                        <m:r>
                          <a:rPr lang="lv-LV" i="1" dirty="0">
                            <a:latin typeface="Cambria Math" panose="02040503050406030204" pitchFamily="18" charset="0"/>
                          </a:rPr>
                          <m:t>−1</m:t>
                        </m:r>
                      </m:sub>
                    </m:sSub>
                    <m:sSup>
                      <m:sSupPr>
                        <m:ctrlPr>
                          <a:rPr lang="lv-LV" i="1" dirty="0">
                            <a:latin typeface="Cambria Math" panose="02040503050406030204" pitchFamily="18" charset="0"/>
                          </a:rPr>
                        </m:ctrlPr>
                      </m:sSupPr>
                      <m:e>
                        <m:r>
                          <a:rPr lang="lv-LV" i="1" dirty="0">
                            <a:latin typeface="Cambria Math" panose="02040503050406030204" pitchFamily="18" charset="0"/>
                          </a:rPr>
                          <m:t>𝑝</m:t>
                        </m:r>
                      </m:e>
                      <m:sup>
                        <m:r>
                          <a:rPr lang="lv-LV" i="1" dirty="0">
                            <a:latin typeface="Cambria Math" panose="02040503050406030204" pitchFamily="18" charset="0"/>
                          </a:rPr>
                          <m:t>𝑘</m:t>
                        </m:r>
                        <m:r>
                          <a:rPr lang="lv-LV" i="1" dirty="0">
                            <a:latin typeface="Cambria Math" panose="02040503050406030204" pitchFamily="18" charset="0"/>
                          </a:rPr>
                          <m:t>−1</m:t>
                        </m:r>
                      </m:sup>
                    </m:sSup>
                    <m:r>
                      <a:rPr lang="lv-LV" i="1" dirty="0">
                        <a:latin typeface="Cambria Math" panose="02040503050406030204" pitchFamily="18" charset="0"/>
                      </a:rPr>
                      <m:t>+</m:t>
                    </m:r>
                    <m:r>
                      <a:rPr lang="lv-LV" i="1" dirty="0">
                        <a:latin typeface="Cambria Math" panose="02040503050406030204" pitchFamily="18" charset="0"/>
                        <a:ea typeface="Cambria Math" panose="02040503050406030204" pitchFamily="18" charset="0"/>
                      </a:rPr>
                      <m:t>⋯+</m:t>
                    </m:r>
                    <m:sSub>
                      <m:sSubPr>
                        <m:ctrlPr>
                          <a:rPr lang="lv-LV" i="1" dirty="0">
                            <a:latin typeface="Cambria Math" panose="02040503050406030204" pitchFamily="18" charset="0"/>
                          </a:rPr>
                        </m:ctrlPr>
                      </m:sSubPr>
                      <m:e>
                        <m:r>
                          <a:rPr lang="lv-LV" b="0" i="1" dirty="0" smtClean="0">
                            <a:latin typeface="Cambria Math" panose="02040503050406030204" pitchFamily="18" charset="0"/>
                          </a:rPr>
                          <m:t>𝑚</m:t>
                        </m:r>
                      </m:e>
                      <m:sub>
                        <m:r>
                          <a:rPr lang="lv-LV" i="1" dirty="0">
                            <a:latin typeface="Cambria Math" panose="02040503050406030204" pitchFamily="18" charset="0"/>
                          </a:rPr>
                          <m:t>1</m:t>
                        </m:r>
                      </m:sub>
                    </m:sSub>
                    <m:r>
                      <a:rPr lang="lv-LV" i="1" dirty="0">
                        <a:latin typeface="Cambria Math" panose="02040503050406030204" pitchFamily="18" charset="0"/>
                      </a:rPr>
                      <m:t>𝑝</m:t>
                    </m:r>
                    <m:r>
                      <a:rPr lang="lv-LV" i="1" dirty="0">
                        <a:latin typeface="Cambria Math" panose="02040503050406030204" pitchFamily="18" charset="0"/>
                      </a:rPr>
                      <m:t>+</m:t>
                    </m:r>
                    <m:sSub>
                      <m:sSubPr>
                        <m:ctrlPr>
                          <a:rPr lang="lv-LV" i="1" dirty="0">
                            <a:latin typeface="Cambria Math" panose="02040503050406030204" pitchFamily="18" charset="0"/>
                          </a:rPr>
                        </m:ctrlPr>
                      </m:sSubPr>
                      <m:e>
                        <m:r>
                          <a:rPr lang="lv-LV" b="0" i="1" dirty="0" smtClean="0">
                            <a:latin typeface="Cambria Math" panose="02040503050406030204" pitchFamily="18" charset="0"/>
                          </a:rPr>
                          <m:t>𝑚</m:t>
                        </m:r>
                      </m:e>
                      <m:sub>
                        <m:r>
                          <a:rPr lang="lv-LV" i="1" dirty="0">
                            <a:latin typeface="Cambria Math" panose="02040503050406030204" pitchFamily="18" charset="0"/>
                          </a:rPr>
                          <m:t>0</m:t>
                        </m:r>
                      </m:sub>
                    </m:sSub>
                    <m:r>
                      <a:rPr lang="lv-LV" b="0" i="1" dirty="0" smtClean="0">
                        <a:latin typeface="Cambria Math" panose="02040503050406030204" pitchFamily="18" charset="0"/>
                      </a:rPr>
                      <m:t>.</m:t>
                    </m:r>
                  </m:oMath>
                </a14:m>
                <a:endParaRPr lang="lv-LV" b="0" dirty="0"/>
              </a:p>
            </p:txBody>
          </p:sp>
        </mc:Choice>
        <mc:Fallback xmlns="">
          <p:sp>
            <p:nvSpPr>
              <p:cNvPr id="4" name="AutoShape 2" descr="{\binom {m}{n}}\equiv \prod _{i=0}^{k}{\binom {m_{i}}{n_{i}}}{\pmod {p}},"/>
              <p:cNvSpPr>
                <a:spLocks noGrp="1" noRot="1" noChangeAspect="1" noMove="1" noResize="1" noEditPoints="1" noAdjustHandles="1" noChangeArrowheads="1" noChangeShapeType="1" noTextEdit="1"/>
              </p:cNvSpPr>
              <p:nvPr>
                <p:ph idx="1"/>
              </p:nvPr>
            </p:nvSpPr>
            <p:spPr bwMode="auto">
              <a:prstGeom prst="rect">
                <a:avLst/>
              </a:prstGeom>
              <a:blipFill rotWithShape="0">
                <a:blip r:embed="rId3"/>
                <a:stretch>
                  <a:fillRect l="-1081" t="-1159"/>
                </a:stretch>
              </a:blipFill>
              <a:extLst>
                <a:ext uri="{909E8E84-426E-40DD-AFC4-6F175D3DCCD1}">
                  <a14:hiddenFill xmlns:a14="http://schemas.microsoft.com/office/drawing/2010/main">
                    <a:solidFill>
                      <a:srgbClr val="FFFFFF"/>
                    </a:solidFill>
                  </a14:hiddenFill>
                </a:ext>
              </a:extLst>
            </p:spPr>
            <p:txBody>
              <a:bodyPr/>
              <a:lstStyle/>
              <a:p>
                <a:r>
                  <a:rPr lang="en-US">
                    <a:noFill/>
                  </a:rPr>
                  <a:t> </a:t>
                </a:r>
              </a:p>
            </p:txBody>
          </p:sp>
        </mc:Fallback>
      </mc:AlternateContent>
    </p:spTree>
    <p:extLst>
      <p:ext uri="{BB962C8B-B14F-4D97-AF65-F5344CB8AC3E}">
        <p14:creationId xmlns:p14="http://schemas.microsoft.com/office/powerpoint/2010/main" val="933107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Autofit/>
              </a:bodyPr>
              <a:lstStyle/>
              <a:p>
                <a:r>
                  <a:rPr lang="lv-LV" b="1" dirty="0"/>
                  <a:t>Teorēma [Ernst Kummer]:</a:t>
                </a:r>
                <a:r>
                  <a:rPr lang="lv-LV" dirty="0"/>
                  <a:t> Ja </a:t>
                </a:r>
                <a14:m>
                  <m:oMath xmlns:m="http://schemas.openxmlformats.org/officeDocument/2006/math">
                    <m:r>
                      <a:rPr lang="lv-LV" i="1" dirty="0" smtClean="0">
                        <a:latin typeface="Cambria Math" panose="02040503050406030204" pitchFamily="18" charset="0"/>
                      </a:rPr>
                      <m:t>𝑛</m:t>
                    </m:r>
                    <m:r>
                      <a:rPr lang="lv-LV" i="1" dirty="0" smtClean="0">
                        <a:latin typeface="Cambria Math" panose="02040503050406030204" pitchFamily="18" charset="0"/>
                        <a:ea typeface="Cambria Math" panose="02040503050406030204" pitchFamily="18" charset="0"/>
                      </a:rPr>
                      <m:t>≥</m:t>
                    </m:r>
                    <m:r>
                      <a:rPr lang="lv-LV" i="1" dirty="0" smtClean="0">
                        <a:latin typeface="Cambria Math" panose="02040503050406030204" pitchFamily="18" charset="0"/>
                      </a:rPr>
                      <m:t>𝑚</m:t>
                    </m:r>
                    <m:r>
                      <a:rPr lang="lv-LV" i="1" dirty="0" smtClean="0">
                        <a:latin typeface="Cambria Math" panose="02040503050406030204" pitchFamily="18" charset="0"/>
                        <a:ea typeface="Cambria Math" panose="02040503050406030204" pitchFamily="18" charset="0"/>
                      </a:rPr>
                      <m:t>≥</m:t>
                    </m:r>
                    <m:r>
                      <a:rPr lang="lv-LV" i="1" dirty="0" smtClean="0">
                        <a:latin typeface="Cambria Math" panose="02040503050406030204" pitchFamily="18" charset="0"/>
                      </a:rPr>
                      <m:t>0</m:t>
                    </m:r>
                  </m:oMath>
                </a14:m>
                <a:r>
                  <a:rPr lang="lv-LV" dirty="0"/>
                  <a:t>, tad pirmskaitļa </a:t>
                </a:r>
                <a14:m>
                  <m:oMath xmlns:m="http://schemas.openxmlformats.org/officeDocument/2006/math">
                    <m:r>
                      <a:rPr lang="lv-LV" i="1" dirty="0" smtClean="0">
                        <a:latin typeface="Cambria Math" panose="02040503050406030204" pitchFamily="18" charset="0"/>
                      </a:rPr>
                      <m:t>𝑝</m:t>
                    </m:r>
                  </m:oMath>
                </a14:m>
                <a:r>
                  <a:rPr lang="lv-LV" dirty="0"/>
                  <a:t> indekss kombinācijai pa </a:t>
                </a:r>
                <a14:m>
                  <m:oMath xmlns:m="http://schemas.openxmlformats.org/officeDocument/2006/math">
                    <m:r>
                      <a:rPr lang="lv-LV" i="1" dirty="0" smtClean="0">
                        <a:latin typeface="Cambria Math" panose="02040503050406030204" pitchFamily="18" charset="0"/>
                      </a:rPr>
                      <m:t>𝑚</m:t>
                    </m:r>
                  </m:oMath>
                </a14:m>
                <a:r>
                  <a:rPr lang="lv-LV" dirty="0"/>
                  <a:t> no </a:t>
                </a:r>
                <a14:m>
                  <m:oMath xmlns:m="http://schemas.openxmlformats.org/officeDocument/2006/math">
                    <m:r>
                      <a:rPr lang="lv-LV" i="1" dirty="0" smtClean="0">
                        <a:latin typeface="Cambria Math" panose="02040503050406030204" pitchFamily="18" charset="0"/>
                      </a:rPr>
                      <m:t>𝑛</m:t>
                    </m:r>
                  </m:oMath>
                </a14:m>
                <a:r>
                  <a:rPr lang="lv-LV" dirty="0"/>
                  <a:t>:</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d>
                        <m:dPr>
                          <m:ctrlPr>
                            <a:rPr lang="en-US" i="1" smtClean="0">
                              <a:latin typeface="Cambria Math" panose="02040503050406030204" pitchFamily="18" charset="0"/>
                            </a:rPr>
                          </m:ctrlPr>
                        </m:dPr>
                        <m:e>
                          <m:sSubSup>
                            <m:sSubSupPr>
                              <m:ctrlPr>
                                <a:rPr lang="en-US" i="1" smtClean="0">
                                  <a:latin typeface="Cambria Math" panose="02040503050406030204" pitchFamily="18" charset="0"/>
                                </a:rPr>
                              </m:ctrlPr>
                            </m:sSubSupPr>
                            <m:e>
                              <m:r>
                                <a:rPr lang="lv-LV" b="0" i="1" smtClean="0">
                                  <a:latin typeface="Cambria Math" panose="02040503050406030204" pitchFamily="18" charset="0"/>
                                </a:rPr>
                                <m:t>𝐶</m:t>
                              </m:r>
                            </m:e>
                            <m:sub>
                              <m:r>
                                <a:rPr lang="lv-LV" b="0" i="1" smtClean="0">
                                  <a:latin typeface="Cambria Math" panose="02040503050406030204" pitchFamily="18" charset="0"/>
                                </a:rPr>
                                <m:t>𝑛</m:t>
                              </m:r>
                            </m:sub>
                            <m:sup>
                              <m:r>
                                <a:rPr lang="lv-LV" b="0" i="1" smtClean="0">
                                  <a:latin typeface="Cambria Math" panose="02040503050406030204" pitchFamily="18" charset="0"/>
                                </a:rPr>
                                <m:t>𝑚</m:t>
                              </m:r>
                            </m:sup>
                          </m:sSubSup>
                        </m:e>
                      </m:d>
                      <m:r>
                        <a:rPr lang="lv-LV" b="0" i="1" smtClean="0">
                          <a:latin typeface="Cambria Math" panose="02040503050406030204" pitchFamily="18" charset="0"/>
                        </a:rPr>
                        <m:t>=</m:t>
                      </m:r>
                      <m:sSub>
                        <m:sSubPr>
                          <m:ctrlPr>
                            <a:rPr lang="lv-LV" b="0"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d>
                        <m:dPr>
                          <m:ctrlPr>
                            <a:rPr lang="lv-LV" b="0" i="1" smtClean="0">
                              <a:latin typeface="Cambria Math" panose="02040503050406030204" pitchFamily="18" charset="0"/>
                            </a:rPr>
                          </m:ctrlPr>
                        </m:dPr>
                        <m:e>
                          <m:f>
                            <m:fPr>
                              <m:ctrlPr>
                                <a:rPr lang="lv-LV" b="0" i="1" smtClean="0">
                                  <a:latin typeface="Cambria Math" panose="02040503050406030204" pitchFamily="18" charset="0"/>
                                </a:rPr>
                              </m:ctrlPr>
                            </m:fPr>
                            <m:num>
                              <m:r>
                                <a:rPr lang="lv-LV" b="0" i="1" smtClean="0">
                                  <a:latin typeface="Cambria Math" panose="02040503050406030204" pitchFamily="18" charset="0"/>
                                </a:rPr>
                                <m:t>𝑛</m:t>
                              </m:r>
                              <m:r>
                                <a:rPr lang="lv-LV" b="0" i="1" smtClean="0">
                                  <a:latin typeface="Cambria Math" panose="02040503050406030204" pitchFamily="18" charset="0"/>
                                </a:rPr>
                                <m:t>!</m:t>
                              </m:r>
                            </m:num>
                            <m:den>
                              <m:r>
                                <a:rPr lang="lv-LV" b="0" i="1" smtClean="0">
                                  <a:latin typeface="Cambria Math" panose="02040503050406030204" pitchFamily="18" charset="0"/>
                                </a:rPr>
                                <m:t>𝑚</m:t>
                              </m:r>
                              <m:r>
                                <a:rPr lang="lv-LV" b="0" i="1" smtClean="0">
                                  <a:latin typeface="Cambria Math" panose="02040503050406030204" pitchFamily="18" charset="0"/>
                                </a:rPr>
                                <m:t>!</m:t>
                              </m:r>
                              <m:d>
                                <m:dPr>
                                  <m:ctrlPr>
                                    <a:rPr lang="lv-LV" b="0" i="1" smtClean="0">
                                      <a:latin typeface="Cambria Math" panose="02040503050406030204" pitchFamily="18" charset="0"/>
                                    </a:rPr>
                                  </m:ctrlPr>
                                </m:dPr>
                                <m:e>
                                  <m:r>
                                    <a:rPr lang="lv-LV" b="0" i="1" smtClean="0">
                                      <a:latin typeface="Cambria Math" panose="02040503050406030204" pitchFamily="18" charset="0"/>
                                    </a:rPr>
                                    <m:t>𝑛</m:t>
                                  </m:r>
                                  <m:r>
                                    <a:rPr lang="lv-LV" b="0" i="1" smtClean="0">
                                      <a:latin typeface="Cambria Math" panose="02040503050406030204" pitchFamily="18" charset="0"/>
                                    </a:rPr>
                                    <m:t>−</m:t>
                                  </m:r>
                                  <m:r>
                                    <a:rPr lang="lv-LV" b="0" i="1" smtClean="0">
                                      <a:latin typeface="Cambria Math" panose="02040503050406030204" pitchFamily="18" charset="0"/>
                                    </a:rPr>
                                    <m:t>𝑚</m:t>
                                  </m:r>
                                </m:e>
                              </m:d>
                              <m:r>
                                <a:rPr lang="lv-LV" b="0" i="1" smtClean="0">
                                  <a:latin typeface="Cambria Math" panose="02040503050406030204" pitchFamily="18" charset="0"/>
                                </a:rPr>
                                <m:t>!</m:t>
                              </m:r>
                            </m:den>
                          </m:f>
                        </m:e>
                      </m:d>
                    </m:oMath>
                  </m:oMathPara>
                </a14:m>
                <a:endParaRPr lang="lv-LV" dirty="0"/>
              </a:p>
              <a:p>
                <a:r>
                  <a:rPr lang="lv-LV" dirty="0"/>
                  <a:t>vienāds ar pārnesumiem, saskaitot </a:t>
                </a:r>
                <a14:m>
                  <m:oMath xmlns:m="http://schemas.openxmlformats.org/officeDocument/2006/math">
                    <m:r>
                      <a:rPr lang="lv-LV" i="1" dirty="0" smtClean="0">
                        <a:latin typeface="Cambria Math" panose="02040503050406030204" pitchFamily="18" charset="0"/>
                      </a:rPr>
                      <m:t>𝑚</m:t>
                    </m:r>
                  </m:oMath>
                </a14:m>
                <a:r>
                  <a:rPr lang="lv-LV" dirty="0"/>
                  <a:t> un </a:t>
                </a:r>
                <a14:m>
                  <m:oMath xmlns:m="http://schemas.openxmlformats.org/officeDocument/2006/math">
                    <m:r>
                      <a:rPr lang="lv-LV" i="1" dirty="0" smtClean="0">
                        <a:latin typeface="Cambria Math" panose="02040503050406030204" pitchFamily="18" charset="0"/>
                      </a:rPr>
                      <m:t>𝑛</m:t>
                    </m:r>
                    <m:r>
                      <a:rPr lang="lv-LV" i="1" dirty="0" smtClean="0">
                        <a:latin typeface="Cambria Math" panose="02040503050406030204" pitchFamily="18" charset="0"/>
                      </a:rPr>
                      <m:t>−</m:t>
                    </m:r>
                    <m:r>
                      <a:rPr lang="lv-LV" i="1" dirty="0" smtClean="0">
                        <a:latin typeface="Cambria Math" panose="02040503050406030204" pitchFamily="18" charset="0"/>
                      </a:rPr>
                      <m:t>𝑚</m:t>
                    </m:r>
                  </m:oMath>
                </a14:m>
                <a:r>
                  <a:rPr lang="lv-LV" dirty="0"/>
                  <a:t> pie bāzes </a:t>
                </a:r>
                <a14:m>
                  <m:oMath xmlns:m="http://schemas.openxmlformats.org/officeDocument/2006/math">
                    <m:r>
                      <a:rPr lang="lv-LV" i="1" dirty="0" smtClean="0">
                        <a:latin typeface="Cambria Math" panose="02040503050406030204" pitchFamily="18" charset="0"/>
                      </a:rPr>
                      <m:t>𝑝</m:t>
                    </m:r>
                  </m:oMath>
                </a14:m>
                <a:r>
                  <a:rPr lang="lv-LV" dirty="0"/>
                  <a:t>. </a:t>
                </a:r>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2163" t="-2318"/>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lv-LV" dirty="0"/>
              <a:t>Kummera teorēma</a:t>
            </a:r>
            <a:endParaRPr lang="en-US" dirty="0"/>
          </a:p>
        </p:txBody>
      </p:sp>
    </p:spTree>
    <p:extLst>
      <p:ext uri="{BB962C8B-B14F-4D97-AF65-F5344CB8AC3E}">
        <p14:creationId xmlns:p14="http://schemas.microsoft.com/office/powerpoint/2010/main" val="20347009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347471" y="1334278"/>
                <a:ext cx="8456803" cy="3104372"/>
              </a:xfrm>
            </p:spPr>
            <p:txBody>
              <a:bodyPr>
                <a:normAutofit/>
              </a:bodyPr>
              <a:lstStyle/>
              <a:p>
                <a:r>
                  <a:rPr lang="lv-LV" sz="2400" dirty="0"/>
                  <a:t>(1) Sadalām reizinātājos: </a:t>
                </a:r>
                <a14:m>
                  <m:oMath xmlns:m="http://schemas.openxmlformats.org/officeDocument/2006/math">
                    <m:r>
                      <a:rPr lang="lv-LV" sz="2400" i="1" dirty="0" smtClean="0">
                        <a:latin typeface="Cambria Math" panose="02040503050406030204" pitchFamily="18" charset="0"/>
                      </a:rPr>
                      <m:t>2012 =</m:t>
                    </m:r>
                    <m:sSup>
                      <m:sSupPr>
                        <m:ctrlPr>
                          <a:rPr lang="lv-LV" sz="2400" i="1" dirty="0" smtClean="0">
                            <a:latin typeface="Cambria Math" panose="02040503050406030204" pitchFamily="18" charset="0"/>
                          </a:rPr>
                        </m:ctrlPr>
                      </m:sSupPr>
                      <m:e>
                        <m:r>
                          <a:rPr lang="lv-LV" sz="2400" b="0" i="1" dirty="0" smtClean="0">
                            <a:latin typeface="Cambria Math" panose="02040503050406030204" pitchFamily="18" charset="0"/>
                          </a:rPr>
                          <m:t>2</m:t>
                        </m:r>
                      </m:e>
                      <m:sup>
                        <m:r>
                          <a:rPr lang="lv-LV" sz="2400" b="0" i="1" dirty="0" smtClean="0">
                            <a:latin typeface="Cambria Math" panose="02040503050406030204" pitchFamily="18" charset="0"/>
                          </a:rPr>
                          <m:t>2</m:t>
                        </m:r>
                      </m:sup>
                    </m:sSup>
                    <m:r>
                      <a:rPr lang="lv-LV" sz="2400" i="1" dirty="0" smtClean="0">
                        <a:latin typeface="Cambria Math" panose="02040503050406030204" pitchFamily="18" charset="0"/>
                        <a:ea typeface="Cambria Math" panose="02040503050406030204" pitchFamily="18" charset="0"/>
                      </a:rPr>
                      <m:t>∙</m:t>
                    </m:r>
                    <m:r>
                      <a:rPr lang="lv-LV" sz="2400" b="0" i="0" dirty="0" smtClean="0">
                        <a:latin typeface="Cambria Math" panose="02040503050406030204" pitchFamily="18" charset="0"/>
                      </a:rPr>
                      <m:t>503</m:t>
                    </m:r>
                  </m:oMath>
                </a14:m>
                <a:r>
                  <a:rPr lang="lv-LV" sz="2400" dirty="0"/>
                  <a:t> </a:t>
                </a:r>
              </a:p>
              <a:p>
                <a:r>
                  <a:rPr lang="lv-LV" sz="2400" dirty="0"/>
                  <a:t>(2) Ievērojam, ka </a:t>
                </a:r>
                <a14:m>
                  <m:oMath xmlns:m="http://schemas.openxmlformats.org/officeDocument/2006/math">
                    <m:r>
                      <a:rPr lang="lv-LV" sz="2400" b="0" i="1" smtClean="0">
                        <a:latin typeface="Cambria Math" panose="02040503050406030204" pitchFamily="18" charset="0"/>
                      </a:rPr>
                      <m:t>503 | </m:t>
                    </m:r>
                    <m:sSubSup>
                      <m:sSubSupPr>
                        <m:ctrlPr>
                          <a:rPr lang="lv-LV" sz="2400" b="0" i="1" smtClean="0">
                            <a:latin typeface="Cambria Math" panose="02040503050406030204" pitchFamily="18" charset="0"/>
                          </a:rPr>
                        </m:ctrlPr>
                      </m:sSubSupPr>
                      <m:e>
                        <m:r>
                          <a:rPr lang="lv-LV" sz="2400" b="0" i="1" smtClean="0">
                            <a:latin typeface="Cambria Math" panose="02040503050406030204" pitchFamily="18" charset="0"/>
                          </a:rPr>
                          <m:t>𝐶</m:t>
                        </m:r>
                      </m:e>
                      <m:sub>
                        <m:r>
                          <a:rPr lang="lv-LV" sz="2400" b="0" i="1" smtClean="0">
                            <a:latin typeface="Cambria Math" panose="02040503050406030204" pitchFamily="18" charset="0"/>
                          </a:rPr>
                          <m:t>2012</m:t>
                        </m:r>
                      </m:sub>
                      <m:sup>
                        <m:r>
                          <a:rPr lang="lv-LV" sz="2400" b="0" i="1" smtClean="0">
                            <a:latin typeface="Cambria Math" panose="02040503050406030204" pitchFamily="18" charset="0"/>
                          </a:rPr>
                          <m:t>𝑘</m:t>
                        </m:r>
                      </m:sup>
                    </m:sSubSup>
                  </m:oMath>
                </a14:m>
                <a:r>
                  <a:rPr lang="lv-LV" sz="2400" dirty="0"/>
                  <a:t> t.t.t. </a:t>
                </a:r>
                <a14:m>
                  <m:oMath xmlns:m="http://schemas.openxmlformats.org/officeDocument/2006/math">
                    <m:r>
                      <a:rPr lang="lv-LV" sz="2400" i="1" dirty="0" smtClean="0">
                        <a:latin typeface="Cambria Math" panose="02040503050406030204" pitchFamily="18" charset="0"/>
                      </a:rPr>
                      <m:t>503</m:t>
                    </m:r>
                    <m:r>
                      <a:rPr lang="lv-LV" sz="2400" i="1">
                        <a:latin typeface="Cambria Math"/>
                      </a:rPr>
                      <m:t>∤</m:t>
                    </m:r>
                    <m:r>
                      <a:rPr lang="lv-LV" sz="2400" b="0" i="1" dirty="0" smtClean="0">
                        <a:latin typeface="Cambria Math" panose="02040503050406030204" pitchFamily="18" charset="0"/>
                      </a:rPr>
                      <m:t>𝑘</m:t>
                    </m:r>
                    <m:r>
                      <a:rPr lang="lv-LV" sz="2400" b="0" i="1" dirty="0" smtClean="0">
                        <a:latin typeface="Cambria Math" panose="02040503050406030204" pitchFamily="18" charset="0"/>
                      </a:rPr>
                      <m:t> </m:t>
                    </m:r>
                  </m:oMath>
                </a14:m>
                <a:r>
                  <a:rPr lang="lv-LV" sz="2400" dirty="0"/>
                  <a:t> </a:t>
                </a:r>
              </a:p>
              <a:p>
                <a:r>
                  <a:rPr lang="lv-LV" sz="2400" dirty="0"/>
                  <a:t>(3) Ievērojam, ka </a:t>
                </a:r>
                <a14:m>
                  <m:oMath xmlns:m="http://schemas.openxmlformats.org/officeDocument/2006/math">
                    <m:r>
                      <a:rPr lang="lv-LV" sz="2400" b="0" i="1" smtClean="0">
                        <a:latin typeface="Cambria Math" panose="02040503050406030204" pitchFamily="18" charset="0"/>
                      </a:rPr>
                      <m:t>4 | </m:t>
                    </m:r>
                    <m:sSubSup>
                      <m:sSubSupPr>
                        <m:ctrlPr>
                          <a:rPr lang="lv-LV" sz="2400" b="0" i="1" smtClean="0">
                            <a:latin typeface="Cambria Math" panose="02040503050406030204" pitchFamily="18" charset="0"/>
                          </a:rPr>
                        </m:ctrlPr>
                      </m:sSubSupPr>
                      <m:e>
                        <m:r>
                          <a:rPr lang="lv-LV" sz="2400" b="0" i="1" smtClean="0">
                            <a:latin typeface="Cambria Math" panose="02040503050406030204" pitchFamily="18" charset="0"/>
                          </a:rPr>
                          <m:t>𝐶</m:t>
                        </m:r>
                      </m:e>
                      <m:sub>
                        <m:r>
                          <a:rPr lang="lv-LV" sz="2400" b="0" i="1" smtClean="0">
                            <a:latin typeface="Cambria Math" panose="02040503050406030204" pitchFamily="18" charset="0"/>
                          </a:rPr>
                          <m:t>2012</m:t>
                        </m:r>
                      </m:sub>
                      <m:sup>
                        <m:r>
                          <a:rPr lang="lv-LV" sz="2400" b="0" i="1" smtClean="0">
                            <a:latin typeface="Cambria Math" panose="02040503050406030204" pitchFamily="18" charset="0"/>
                          </a:rPr>
                          <m:t>𝑘</m:t>
                        </m:r>
                      </m:sup>
                    </m:sSubSup>
                  </m:oMath>
                </a14:m>
                <a:r>
                  <a:rPr lang="lv-LV" sz="2400" dirty="0"/>
                  <a:t> t.t.t. </a:t>
                </a:r>
                <a14:m>
                  <m:oMath xmlns:m="http://schemas.openxmlformats.org/officeDocument/2006/math">
                    <m:r>
                      <a:rPr lang="lv-LV" sz="2400" b="0" i="1" dirty="0" smtClean="0">
                        <a:latin typeface="Cambria Math" panose="02040503050406030204" pitchFamily="18" charset="0"/>
                      </a:rPr>
                      <m:t>2</m:t>
                    </m:r>
                    <m:r>
                      <a:rPr lang="lv-LV" sz="2400" i="1">
                        <a:latin typeface="Cambria Math"/>
                      </a:rPr>
                      <m:t>∤</m:t>
                    </m:r>
                    <m:r>
                      <a:rPr lang="lv-LV" sz="2400" i="1" dirty="0">
                        <a:latin typeface="Cambria Math" panose="02040503050406030204" pitchFamily="18" charset="0"/>
                      </a:rPr>
                      <m:t>𝑘</m:t>
                    </m:r>
                    <m:r>
                      <a:rPr lang="lv-LV" sz="2400" i="1" dirty="0">
                        <a:latin typeface="Cambria Math" panose="02040503050406030204" pitchFamily="18" charset="0"/>
                      </a:rPr>
                      <m:t> </m:t>
                    </m:r>
                  </m:oMath>
                </a14:m>
                <a:endParaRPr lang="lv-LV" sz="2400" dirty="0"/>
              </a:p>
              <a:p>
                <a:r>
                  <a:rPr lang="lv-LV" sz="2400" dirty="0"/>
                  <a:t>Vismaz ar vienu no skaitļiem </a:t>
                </a:r>
                <a14:m>
                  <m:oMath xmlns:m="http://schemas.openxmlformats.org/officeDocument/2006/math">
                    <m:r>
                      <a:rPr lang="lv-LV" sz="2400" i="1" dirty="0" smtClean="0">
                        <a:latin typeface="Cambria Math" panose="02040503050406030204" pitchFamily="18" charset="0"/>
                      </a:rPr>
                      <m:t>2</m:t>
                    </m:r>
                  </m:oMath>
                </a14:m>
                <a:r>
                  <a:rPr lang="lv-LV" sz="2400" dirty="0"/>
                  <a:t> vai </a:t>
                </a:r>
                <a14:m>
                  <m:oMath xmlns:m="http://schemas.openxmlformats.org/officeDocument/2006/math">
                    <m:r>
                      <a:rPr lang="lv-LV" sz="2400" i="1" dirty="0" smtClean="0">
                        <a:latin typeface="Cambria Math" panose="02040503050406030204" pitchFamily="18" charset="0"/>
                      </a:rPr>
                      <m:t>503</m:t>
                    </m:r>
                  </m:oMath>
                </a14:m>
                <a:r>
                  <a:rPr lang="lv-LV" sz="2400" dirty="0"/>
                  <a:t> dalās </a:t>
                </a:r>
                <a:br>
                  <a:rPr lang="lv-LV" sz="2400" dirty="0"/>
                </a:br>
                <a14:m>
                  <m:oMath xmlns:m="http://schemas.openxmlformats.org/officeDocument/2006/math">
                    <m:r>
                      <a:rPr lang="lv-LV" sz="2400" i="1" dirty="0" smtClean="0">
                        <a:latin typeface="Cambria Math" panose="02040503050406030204" pitchFamily="18" charset="0"/>
                      </a:rPr>
                      <m:t>100</m:t>
                    </m:r>
                    <m:r>
                      <a:rPr lang="lv-LV" sz="2400" b="0" i="1" dirty="0" smtClean="0">
                        <a:latin typeface="Cambria Math" panose="02040503050406030204" pitchFamily="18" charset="0"/>
                      </a:rPr>
                      <m:t>7</m:t>
                    </m:r>
                    <m:r>
                      <a:rPr lang="lv-LV" sz="2400" i="1" dirty="0" smtClean="0">
                        <a:latin typeface="Cambria Math" panose="02040503050406030204" pitchFamily="18" charset="0"/>
                      </a:rPr>
                      <m:t> +</m:t>
                    </m:r>
                    <m:r>
                      <a:rPr lang="lv-LV" sz="2400" b="0" i="1" dirty="0" smtClean="0">
                        <a:latin typeface="Cambria Math" panose="02040503050406030204" pitchFamily="18" charset="0"/>
                      </a:rPr>
                      <m:t>5</m:t>
                    </m:r>
                    <m:r>
                      <a:rPr lang="lv-LV" sz="2400" i="1" dirty="0" smtClean="0">
                        <a:latin typeface="Cambria Math" panose="02040503050406030204" pitchFamily="18" charset="0"/>
                      </a:rPr>
                      <m:t> –</m:t>
                    </m:r>
                    <m:r>
                      <a:rPr lang="lv-LV" sz="2400" b="0" i="1" dirty="0" smtClean="0">
                        <a:latin typeface="Cambria Math" panose="02040503050406030204" pitchFamily="18" charset="0"/>
                      </a:rPr>
                      <m:t>3</m:t>
                    </m:r>
                    <m:r>
                      <a:rPr lang="lv-LV" sz="2400" i="1" dirty="0" smtClean="0">
                        <a:latin typeface="Cambria Math" panose="02040503050406030204" pitchFamily="18" charset="0"/>
                      </a:rPr>
                      <m:t> = 100</m:t>
                    </m:r>
                    <m:r>
                      <a:rPr lang="lv-LV" sz="2400" b="0" i="1" dirty="0" smtClean="0">
                        <a:latin typeface="Cambria Math" panose="02040503050406030204" pitchFamily="18" charset="0"/>
                      </a:rPr>
                      <m:t>9</m:t>
                    </m:r>
                  </m:oMath>
                </a14:m>
                <a:r>
                  <a:rPr lang="lv-LV" sz="2400" dirty="0"/>
                  <a:t>.   </a:t>
                </a:r>
              </a:p>
              <a:p>
                <a:r>
                  <a:rPr lang="lv-LV" sz="2400" dirty="0"/>
                  <a:t>Pārējie mums der. To ir </a:t>
                </a:r>
                <a14:m>
                  <m:oMath xmlns:m="http://schemas.openxmlformats.org/officeDocument/2006/math">
                    <m:r>
                      <a:rPr lang="lv-LV" sz="2400" i="1" dirty="0" smtClean="0">
                        <a:latin typeface="Cambria Math" panose="02040503050406030204" pitchFamily="18" charset="0"/>
                      </a:rPr>
                      <m:t>2013 – 1009 = 1004</m:t>
                    </m:r>
                  </m:oMath>
                </a14:m>
                <a:r>
                  <a:rPr lang="lv-LV" sz="2400" dirty="0"/>
                  <a:t> </a:t>
                </a: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347471" y="1334278"/>
                <a:ext cx="8456803" cy="3104372"/>
              </a:xfrm>
              <a:blipFill>
                <a:blip r:embed="rId2"/>
                <a:stretch>
                  <a:fillRect l="-2099" t="-2846"/>
                </a:stretch>
              </a:blipFill>
            </p:spPr>
            <p:txBody>
              <a:bodyPr/>
              <a:lstStyle/>
              <a:p>
                <a:r>
                  <a:rPr lang="en-US">
                    <a:noFill/>
                  </a:rPr>
                  <a:t> </a:t>
                </a:r>
              </a:p>
            </p:txBody>
          </p:sp>
        </mc:Fallback>
      </mc:AlternateContent>
      <p:sp>
        <p:nvSpPr>
          <p:cNvPr id="5" name="Title 4"/>
          <p:cNvSpPr>
            <a:spLocks noGrp="1"/>
          </p:cNvSpPr>
          <p:nvPr>
            <p:ph type="title"/>
          </p:nvPr>
        </p:nvSpPr>
        <p:spPr/>
        <p:txBody>
          <a:bodyPr/>
          <a:lstStyle/>
          <a:p>
            <a:r>
              <a:rPr lang="lv-LV" dirty="0"/>
              <a:t>CGMO Uzdevums</a:t>
            </a:r>
            <a:endParaRPr lang="en-US" dirty="0"/>
          </a:p>
        </p:txBody>
      </p:sp>
    </p:spTree>
    <p:extLst>
      <p:ext uri="{BB962C8B-B14F-4D97-AF65-F5344CB8AC3E}">
        <p14:creationId xmlns:p14="http://schemas.microsoft.com/office/powerpoint/2010/main" val="25750955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a:t>
            </a:r>
            <a:r>
              <a:rPr lang="lv-LV" dirty="0"/>
              <a:t>āpinātāja pacelšana</a:t>
            </a:r>
            <a:r>
              <a:rPr lang="en-US" dirty="0"/>
              <a:t>s</a:t>
            </a:r>
            <a:br>
              <a:rPr lang="en-US" dirty="0"/>
            </a:br>
            <a:r>
              <a:rPr lang="en-US" dirty="0"/>
              <a:t>lemma</a:t>
            </a:r>
            <a:r>
              <a:rPr lang="lv-LV" dirty="0"/>
              <a:t>s</a:t>
            </a:r>
            <a:endParaRPr lang="en-US" dirty="0"/>
          </a:p>
        </p:txBody>
      </p:sp>
      <p:pic>
        <p:nvPicPr>
          <p:cNvPr id="6146" name="Picture 2" descr="alt tex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797" y="695323"/>
            <a:ext cx="3865387" cy="3865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12781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lv-LV" dirty="0" smtClean="0"/>
              <a:t>Pierādīt, ka skaitlis, kura decimālpieraksts ir 27 vieninieki dalās ar 27.</a:t>
            </a:r>
          </a:p>
          <a:p>
            <a:endParaRPr lang="en-US" dirty="0"/>
          </a:p>
        </p:txBody>
      </p:sp>
      <p:sp>
        <p:nvSpPr>
          <p:cNvPr id="5" name="Title 4"/>
          <p:cNvSpPr>
            <a:spLocks noGrp="1"/>
          </p:cNvSpPr>
          <p:nvPr>
            <p:ph type="title"/>
          </p:nvPr>
        </p:nvSpPr>
        <p:spPr/>
        <p:txBody>
          <a:bodyPr/>
          <a:lstStyle/>
          <a:p>
            <a:r>
              <a:rPr lang="lv-LV" dirty="0" smtClean="0"/>
              <a:t>Uzdevumi par dalāmību ar 27 utml.</a:t>
            </a:r>
            <a:endParaRPr lang="en-US" dirty="0"/>
          </a:p>
        </p:txBody>
      </p:sp>
    </p:spTree>
    <p:extLst>
      <p:ext uri="{BB962C8B-B14F-4D97-AF65-F5344CB8AC3E}">
        <p14:creationId xmlns:p14="http://schemas.microsoft.com/office/powerpoint/2010/main" val="42678251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Autofit/>
              </a:bodyPr>
              <a:lstStyle/>
              <a:p>
                <a:r>
                  <a:rPr lang="lv-LV" dirty="0" smtClean="0"/>
                  <a:t>Dalāmības pazīmi ar </a:t>
                </a:r>
                <a14:m>
                  <m:oMath xmlns:m="http://schemas.openxmlformats.org/officeDocument/2006/math">
                    <m:r>
                      <a:rPr lang="lv-LV" i="1" dirty="0" smtClean="0">
                        <a:latin typeface="Cambria Math" panose="02040503050406030204" pitchFamily="18" charset="0"/>
                      </a:rPr>
                      <m:t>3</m:t>
                    </m:r>
                  </m:oMath>
                </a14:m>
                <a:r>
                  <a:rPr lang="lv-LV" dirty="0" smtClean="0"/>
                  <a:t> un </a:t>
                </a:r>
                <a14:m>
                  <m:oMath xmlns:m="http://schemas.openxmlformats.org/officeDocument/2006/math">
                    <m:r>
                      <a:rPr lang="lv-LV" i="1" dirty="0" smtClean="0">
                        <a:latin typeface="Cambria Math" panose="02040503050406030204" pitchFamily="18" charset="0"/>
                      </a:rPr>
                      <m:t>9</m:t>
                    </m:r>
                  </m:oMath>
                </a14:m>
                <a:r>
                  <a:rPr lang="lv-LV" dirty="0" smtClean="0"/>
                  <a:t> var vispārināt – attiecinot to uz </a:t>
                </a:r>
                <a14:m>
                  <m:oMath xmlns:m="http://schemas.openxmlformats.org/officeDocument/2006/math">
                    <m:r>
                      <a:rPr lang="lv-LV" i="1" dirty="0" smtClean="0">
                        <a:latin typeface="Cambria Math" panose="02040503050406030204" pitchFamily="18" charset="0"/>
                      </a:rPr>
                      <m:t>99</m:t>
                    </m:r>
                  </m:oMath>
                </a14:m>
                <a:r>
                  <a:rPr lang="lv-LV" dirty="0" smtClean="0"/>
                  <a:t>, </a:t>
                </a:r>
                <a14:m>
                  <m:oMath xmlns:m="http://schemas.openxmlformats.org/officeDocument/2006/math">
                    <m:r>
                      <a:rPr lang="lv-LV" i="1" dirty="0" smtClean="0">
                        <a:latin typeface="Cambria Math" panose="02040503050406030204" pitchFamily="18" charset="0"/>
                      </a:rPr>
                      <m:t>999</m:t>
                    </m:r>
                  </m:oMath>
                </a14:m>
                <a:r>
                  <a:rPr lang="lv-LV" dirty="0" smtClean="0"/>
                  <a:t>, </a:t>
                </a:r>
                <a14:m>
                  <m:oMath xmlns:m="http://schemas.openxmlformats.org/officeDocument/2006/math">
                    <m:r>
                      <a:rPr lang="lv-LV" i="1" dirty="0" smtClean="0">
                        <a:latin typeface="Cambria Math" panose="02040503050406030204" pitchFamily="18" charset="0"/>
                      </a:rPr>
                      <m:t>9999</m:t>
                    </m:r>
                  </m:oMath>
                </a14:m>
                <a:r>
                  <a:rPr lang="lv-LV" dirty="0" smtClean="0"/>
                  <a:t> utml. skaitļiem formā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10</m:t>
                        </m:r>
                      </m:e>
                      <m:sup>
                        <m:r>
                          <a:rPr lang="lv-LV" b="0" i="1" smtClean="0">
                            <a:latin typeface="Cambria Math" panose="02040503050406030204" pitchFamily="18" charset="0"/>
                          </a:rPr>
                          <m:t>𝑘</m:t>
                        </m:r>
                      </m:sup>
                    </m:sSup>
                    <m:r>
                      <a:rPr lang="lv-LV" b="0" i="1" smtClean="0">
                        <a:latin typeface="Cambria Math" panose="02040503050406030204" pitchFamily="18" charset="0"/>
                      </a:rPr>
                      <m:t>−1</m:t>
                    </m:r>
                  </m:oMath>
                </a14:m>
                <a:r>
                  <a:rPr lang="lv-LV" dirty="0" smtClean="0"/>
                  <a:t>. </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2163" t="-2318" r="-2956"/>
                </a:stretch>
              </a:blipFill>
            </p:spPr>
            <p:txBody>
              <a:bodyPr/>
              <a:lstStyle/>
              <a:p>
                <a:r>
                  <a:rPr lang="en-US">
                    <a:noFill/>
                  </a:rPr>
                  <a:t> </a:t>
                </a:r>
              </a:p>
            </p:txBody>
          </p:sp>
        </mc:Fallback>
      </mc:AlternateContent>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6162192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𝑘</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e>
                        <m:sup>
                          <m:r>
                            <a:rPr lang="en-US" b="0" i="1" smtClean="0">
                              <a:latin typeface="Cambria Math" panose="02040503050406030204" pitchFamily="18" charset="0"/>
                            </a:rPr>
                            <m:t>𝑘</m:t>
                          </m:r>
                        </m:sup>
                      </m:sSup>
                    </m:oMath>
                  </m:oMathPara>
                </a14:m>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99999=9</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11111</m:t>
                      </m:r>
                    </m:oMath>
                  </m:oMathPara>
                </a14:m>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999999=9</m:t>
                      </m:r>
                      <m:r>
                        <a:rPr lang="en-US" b="0" i="1" smtClean="0">
                          <a:latin typeface="Cambria Math" panose="02040503050406030204" pitchFamily="18" charset="0"/>
                          <a:ea typeface="Cambria Math" panose="02040503050406030204" pitchFamily="18" charset="0"/>
                        </a:rPr>
                        <m:t>∙1001∙111</m:t>
                      </m:r>
                    </m:oMath>
                  </m:oMathPara>
                </a14:m>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999999999=9</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1001001</m:t>
                      </m:r>
                      <m:r>
                        <a:rPr lang="en-US" b="0" i="1" smtClean="0">
                          <a:latin typeface="Cambria Math" panose="02040503050406030204" pitchFamily="18" charset="0"/>
                          <a:ea typeface="Cambria Math" panose="02040503050406030204" pitchFamily="18" charset="0"/>
                        </a:rPr>
                        <m:t>∙111</m:t>
                      </m:r>
                    </m:oMath>
                  </m:oMathPara>
                </a14:m>
                <a:endParaRPr lang="lv-LV" dirty="0"/>
              </a:p>
              <a:p>
                <a:endParaRPr lang="lv-LV" dirty="0"/>
              </a:p>
              <a:p>
                <a:pPr marL="342900" indent="-342900">
                  <a:buFont typeface="Webdings" panose="05030102010509060703" pitchFamily="18" charset="2"/>
                  <a:buChar char="4"/>
                </a:pPr>
                <a14:m>
                  <m:oMath xmlns:m="http://schemas.openxmlformats.org/officeDocument/2006/math">
                    <m:sSup>
                      <m:sSupPr>
                        <m:ctrlPr>
                          <a:rPr lang="lv-LV" b="0" i="1" smtClean="0">
                            <a:latin typeface="Cambria Math" panose="02040503050406030204" pitchFamily="18" charset="0"/>
                          </a:rPr>
                        </m:ctrlPr>
                      </m:sSupPr>
                      <m:e>
                        <m:r>
                          <a:rPr lang="lv-LV" b="0" i="1" smtClean="0">
                            <a:latin typeface="Cambria Math" panose="02040503050406030204" pitchFamily="18" charset="0"/>
                          </a:rPr>
                          <m:t>10</m:t>
                        </m:r>
                      </m:e>
                      <m:sup>
                        <m:r>
                          <a:rPr lang="lv-LV" b="0" i="1" smtClean="0">
                            <a:latin typeface="Cambria Math" panose="02040503050406030204" pitchFamily="18" charset="0"/>
                          </a:rPr>
                          <m:t>5</m:t>
                        </m:r>
                      </m:sup>
                    </m:sSup>
                    <m:r>
                      <a:rPr lang="lv-LV" b="0" i="1" smtClean="0">
                        <a:latin typeface="Cambria Math" panose="02040503050406030204" pitchFamily="18" charset="0"/>
                      </a:rPr>
                      <m:t>−1=99999</m:t>
                    </m:r>
                  </m:oMath>
                </a14:m>
                <a:r>
                  <a:rPr lang="lv-LV" dirty="0"/>
                  <a:t> dalās ar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3</m:t>
                        </m:r>
                      </m:e>
                      <m:sup>
                        <m:r>
                          <a:rPr lang="lv-LV" b="0" i="1" smtClean="0">
                            <a:latin typeface="Cambria Math" panose="02040503050406030204" pitchFamily="18" charset="0"/>
                          </a:rPr>
                          <m:t>2</m:t>
                        </m:r>
                      </m:sup>
                    </m:sSup>
                  </m:oMath>
                </a14:m>
                <a:r>
                  <a:rPr lang="lv-LV" dirty="0"/>
                  <a:t> (bet ne augstāku pakāpi)</a:t>
                </a:r>
              </a:p>
              <a:p>
                <a:pPr marL="342900" indent="-342900">
                  <a:buFont typeface="Webdings" panose="05030102010509060703" pitchFamily="18" charset="2"/>
                  <a:buChar char="4"/>
                </a:pPr>
                <a14:m>
                  <m:oMath xmlns:m="http://schemas.openxmlformats.org/officeDocument/2006/math">
                    <m:sSup>
                      <m:sSupPr>
                        <m:ctrlPr>
                          <a:rPr lang="lv-LV" b="0" i="1" smtClean="0">
                            <a:latin typeface="Cambria Math" panose="02040503050406030204" pitchFamily="18" charset="0"/>
                          </a:rPr>
                        </m:ctrlPr>
                      </m:sSupPr>
                      <m:e>
                        <m:r>
                          <a:rPr lang="lv-LV" b="0" i="1" smtClean="0">
                            <a:latin typeface="Cambria Math" panose="02040503050406030204" pitchFamily="18" charset="0"/>
                          </a:rPr>
                          <m:t>10</m:t>
                        </m:r>
                      </m:e>
                      <m:sup>
                        <m:r>
                          <a:rPr lang="lv-LV" b="0" i="1" smtClean="0">
                            <a:latin typeface="Cambria Math" panose="02040503050406030204" pitchFamily="18" charset="0"/>
                          </a:rPr>
                          <m:t>6</m:t>
                        </m:r>
                      </m:sup>
                    </m:sSup>
                    <m:r>
                      <a:rPr lang="lv-LV" b="0" i="1" smtClean="0">
                        <a:latin typeface="Cambria Math" panose="02040503050406030204" pitchFamily="18" charset="0"/>
                      </a:rPr>
                      <m:t>−1=999999</m:t>
                    </m:r>
                  </m:oMath>
                </a14:m>
                <a:r>
                  <a:rPr lang="lv-LV" dirty="0"/>
                  <a:t> dalās ar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3</m:t>
                        </m:r>
                      </m:e>
                      <m:sup>
                        <m:r>
                          <a:rPr lang="lv-LV" b="0" i="1" smtClean="0">
                            <a:latin typeface="Cambria Math" panose="02040503050406030204" pitchFamily="18" charset="0"/>
                          </a:rPr>
                          <m:t>3</m:t>
                        </m:r>
                      </m:sup>
                    </m:sSup>
                  </m:oMath>
                </a14:m>
                <a:endParaRPr lang="lv-LV" dirty="0"/>
              </a:p>
              <a:p>
                <a:pPr marL="342900" indent="-342900">
                  <a:buFont typeface="Webdings" panose="05030102010509060703" pitchFamily="18" charset="2"/>
                  <a:buChar char="4"/>
                </a:pPr>
                <a14:m>
                  <m:oMath xmlns:m="http://schemas.openxmlformats.org/officeDocument/2006/math">
                    <m:sSup>
                      <m:sSupPr>
                        <m:ctrlPr>
                          <a:rPr lang="lv-LV" b="0" i="1" smtClean="0">
                            <a:latin typeface="Cambria Math" panose="02040503050406030204" pitchFamily="18" charset="0"/>
                          </a:rPr>
                        </m:ctrlPr>
                      </m:sSupPr>
                      <m:e>
                        <m:r>
                          <a:rPr lang="lv-LV" b="0" i="1" smtClean="0">
                            <a:latin typeface="Cambria Math" panose="02040503050406030204" pitchFamily="18" charset="0"/>
                          </a:rPr>
                          <m:t>10</m:t>
                        </m:r>
                      </m:e>
                      <m:sup>
                        <m:r>
                          <a:rPr lang="lv-LV" b="0" i="1" smtClean="0">
                            <a:latin typeface="Cambria Math" panose="02040503050406030204" pitchFamily="18" charset="0"/>
                          </a:rPr>
                          <m:t>9</m:t>
                        </m:r>
                      </m:sup>
                    </m:sSup>
                    <m:r>
                      <a:rPr lang="lv-LV" b="0" i="1" smtClean="0">
                        <a:latin typeface="Cambria Math" panose="02040503050406030204" pitchFamily="18" charset="0"/>
                      </a:rPr>
                      <m:t>−1=999999999</m:t>
                    </m:r>
                  </m:oMath>
                </a14:m>
                <a:r>
                  <a:rPr lang="lv-LV" dirty="0"/>
                  <a:t> dalās ar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3</m:t>
                        </m:r>
                      </m:e>
                      <m:sup>
                        <m:r>
                          <a:rPr lang="lv-LV" b="0" i="1" smtClean="0">
                            <a:latin typeface="Cambria Math" panose="02040503050406030204" pitchFamily="18" charset="0"/>
                          </a:rPr>
                          <m:t>4</m:t>
                        </m:r>
                      </m:sup>
                    </m:sSup>
                  </m:oMath>
                </a14:m>
                <a:endParaRPr lang="lv-LV" dirty="0"/>
              </a:p>
              <a:p>
                <a:pPr marL="342900" indent="-342900">
                  <a:buFont typeface="Arial" panose="020B0604020202020204" pitchFamily="34" charset="0"/>
                  <a:buChar char="•"/>
                </a:pP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1658"/>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lv-LV" dirty="0"/>
              <a:t>Piemēri ar desmitnieka pakāpēm</a:t>
            </a:r>
            <a:endParaRPr lang="en-US" dirty="0"/>
          </a:p>
        </p:txBody>
      </p:sp>
    </p:spTree>
    <p:extLst>
      <p:ext uri="{BB962C8B-B14F-4D97-AF65-F5344CB8AC3E}">
        <p14:creationId xmlns:p14="http://schemas.microsoft.com/office/powerpoint/2010/main" val="32283920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Autofit/>
              </a:bodyPr>
              <a:lstStyle/>
              <a:p>
                <a:r>
                  <a:rPr lang="lv-LV" b="1" dirty="0"/>
                  <a:t>UKMO2013:</a:t>
                </a:r>
                <a:r>
                  <a:rPr lang="lv-LV" dirty="0"/>
                  <a:t> Skaitlis pierakstīts decimālās sistēmas bāzē satur </a:t>
                </a:r>
                <a14:m>
                  <m:oMath xmlns:m="http://schemas.openxmlformats.org/officeDocument/2006/math">
                    <m:sSup>
                      <m:sSupPr>
                        <m:ctrlPr>
                          <a:rPr lang="lv-LV"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2013</m:t>
                        </m:r>
                      </m:sup>
                    </m:sSup>
                  </m:oMath>
                </a14:m>
                <a:r>
                  <a:rPr lang="lv-LV" dirty="0"/>
                  <a:t> ciparus </a:t>
                </a:r>
                <a14:m>
                  <m:oMath xmlns:m="http://schemas.openxmlformats.org/officeDocument/2006/math">
                    <m:r>
                      <a:rPr lang="lv-LV" i="1" dirty="0" smtClean="0">
                        <a:latin typeface="Cambria Math" panose="02040503050406030204" pitchFamily="18" charset="0"/>
                      </a:rPr>
                      <m:t>3</m:t>
                    </m:r>
                  </m:oMath>
                </a14:m>
                <a:r>
                  <a:rPr lang="lv-LV" dirty="0"/>
                  <a:t>; citu ciparu skaitļa pierakstā nav. Atrast augstāko skaitļa </a:t>
                </a:r>
                <a14:m>
                  <m:oMath xmlns:m="http://schemas.openxmlformats.org/officeDocument/2006/math">
                    <m:r>
                      <a:rPr lang="lv-LV" i="1" dirty="0" smtClean="0">
                        <a:latin typeface="Cambria Math" panose="02040503050406030204" pitchFamily="18" charset="0"/>
                      </a:rPr>
                      <m:t>3</m:t>
                    </m:r>
                  </m:oMath>
                </a14:m>
                <a:r>
                  <a:rPr lang="lv-LV" dirty="0"/>
                  <a:t> pakāpi, kas dala šo skaitli.</a:t>
                </a:r>
              </a:p>
              <a:p>
                <a:endParaRPr lang="lv-LV" dirty="0"/>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099" t="-27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14:m>
                  <m:oMath xmlns:m="http://schemas.openxmlformats.org/officeDocument/2006/math">
                    <m:sSup>
                      <m:sSupPr>
                        <m:ctrlPr>
                          <a:rPr lang="lv-LV" i="1" smtClean="0">
                            <a:latin typeface="Cambria Math" panose="02040503050406030204" pitchFamily="18" charset="0"/>
                          </a:rPr>
                        </m:ctrlPr>
                      </m:sSupPr>
                      <m:e>
                        <m:r>
                          <a:rPr lang="lv-LV" b="1" i="1" smtClean="0">
                            <a:latin typeface="Cambria Math" panose="02040503050406030204" pitchFamily="18" charset="0"/>
                          </a:rPr>
                          <m:t>𝒙</m:t>
                        </m:r>
                      </m:e>
                      <m:sup>
                        <m:r>
                          <a:rPr lang="lv-LV" b="1" i="1" smtClean="0">
                            <a:latin typeface="Cambria Math" panose="02040503050406030204" pitchFamily="18" charset="0"/>
                          </a:rPr>
                          <m:t>𝒏</m:t>
                        </m:r>
                      </m:sup>
                    </m:sSup>
                    <m:r>
                      <a:rPr lang="lv-LV" b="1" i="1" smtClean="0">
                        <a:latin typeface="Cambria Math" panose="02040503050406030204" pitchFamily="18" charset="0"/>
                      </a:rPr>
                      <m:t>−</m:t>
                    </m:r>
                    <m:sSup>
                      <m:sSupPr>
                        <m:ctrlPr>
                          <a:rPr lang="lv-LV" b="1" i="1" smtClean="0">
                            <a:latin typeface="Cambria Math" panose="02040503050406030204" pitchFamily="18" charset="0"/>
                          </a:rPr>
                        </m:ctrlPr>
                      </m:sSupPr>
                      <m:e>
                        <m:r>
                          <a:rPr lang="lv-LV" b="1" i="1" smtClean="0">
                            <a:latin typeface="Cambria Math" panose="02040503050406030204" pitchFamily="18" charset="0"/>
                          </a:rPr>
                          <m:t>𝒚</m:t>
                        </m:r>
                      </m:e>
                      <m:sup>
                        <m:r>
                          <a:rPr lang="lv-LV" b="1" i="1" smtClean="0">
                            <a:latin typeface="Cambria Math" panose="02040503050406030204" pitchFamily="18" charset="0"/>
                          </a:rPr>
                          <m:t>𝒏</m:t>
                        </m:r>
                      </m:sup>
                    </m:sSup>
                  </m:oMath>
                </a14:m>
                <a:r>
                  <a:rPr lang="lv-LV" dirty="0"/>
                  <a:t> ar interesantiem decimālpierakstiem</a:t>
                </a:r>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3"/>
                <a:stretch>
                  <a:fillRect l="-1048" t="-22222" b="-46032"/>
                </a:stretch>
              </a:blipFill>
            </p:spPr>
            <p:txBody>
              <a:bodyPr/>
              <a:lstStyle/>
              <a:p>
                <a:r>
                  <a:rPr lang="en-US">
                    <a:noFill/>
                  </a:rPr>
                  <a:t> </a:t>
                </a:r>
              </a:p>
            </p:txBody>
          </p:sp>
        </mc:Fallback>
      </mc:AlternateContent>
    </p:spTree>
    <p:extLst>
      <p:ext uri="{BB962C8B-B14F-4D97-AF65-F5344CB8AC3E}">
        <p14:creationId xmlns:p14="http://schemas.microsoft.com/office/powerpoint/2010/main" val="20138686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noAutofit/>
              </a:bodyPr>
              <a:lstStyle/>
              <a:p>
                <a:r>
                  <a:rPr lang="lv-LV" dirty="0"/>
                  <a:t>Ar kādu vislielāko pirmskaitļa </a:t>
                </a:r>
                <a14:m>
                  <m:oMath xmlns:m="http://schemas.openxmlformats.org/officeDocument/2006/math">
                    <m:r>
                      <a:rPr lang="lv-LV" i="1" dirty="0" smtClean="0">
                        <a:latin typeface="Cambria Math" panose="02040503050406030204" pitchFamily="18" charset="0"/>
                      </a:rPr>
                      <m:t>𝑝</m:t>
                    </m:r>
                  </m:oMath>
                </a14:m>
                <a:r>
                  <a:rPr lang="lv-LV" dirty="0"/>
                  <a:t> pakāpi dalās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𝑥</m:t>
                        </m:r>
                      </m:e>
                      <m:sup>
                        <m:r>
                          <a:rPr lang="lv-LV" b="0" i="1" smtClean="0">
                            <a:latin typeface="Cambria Math" panose="02040503050406030204" pitchFamily="18" charset="0"/>
                          </a:rPr>
                          <m:t>𝑛</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𝑦</m:t>
                        </m:r>
                      </m:e>
                      <m:sup>
                        <m:r>
                          <a:rPr lang="lv-LV" b="0" i="1" smtClean="0">
                            <a:latin typeface="Cambria Math" panose="02040503050406030204" pitchFamily="18" charset="0"/>
                          </a:rPr>
                          <m:t>𝑛</m:t>
                        </m:r>
                      </m:sup>
                    </m:sSup>
                  </m:oMath>
                </a14:m>
                <a:r>
                  <a:rPr lang="lv-LV" dirty="0"/>
                  <a:t>? </a:t>
                </a:r>
              </a:p>
              <a:p>
                <a:r>
                  <a:rPr lang="lv-LV" dirty="0"/>
                  <a:t>Novērtējumu var dabūt ar Eilera teorēmu: </a:t>
                </a:r>
              </a:p>
              <a:p>
                <a:pPr marL="1604962" lvl="4"/>
                <a14:m>
                  <m:oMathPara xmlns:m="http://schemas.openxmlformats.org/officeDocument/2006/math">
                    <m:oMathParaPr>
                      <m:jc m:val="left"/>
                    </m:oMathParaPr>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𝑥</m:t>
                          </m:r>
                        </m:e>
                        <m:sup>
                          <m:r>
                            <a:rPr lang="lv-LV" b="0" i="1" smtClean="0">
                              <a:latin typeface="Cambria Math" panose="02040503050406030204" pitchFamily="18" charset="0"/>
                            </a:rPr>
                            <m:t>𝑝</m:t>
                          </m:r>
                          <m:r>
                            <a:rPr lang="lv-LV" b="0" i="1" smtClean="0">
                              <a:latin typeface="Cambria Math" panose="02040503050406030204" pitchFamily="18" charset="0"/>
                            </a:rPr>
                            <m:t>−1</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𝑦</m:t>
                          </m:r>
                        </m:e>
                        <m:sup>
                          <m:r>
                            <a:rPr lang="lv-LV" b="0" i="1" smtClean="0">
                              <a:latin typeface="Cambria Math" panose="02040503050406030204" pitchFamily="18" charset="0"/>
                            </a:rPr>
                            <m:t>𝑝</m:t>
                          </m:r>
                          <m:r>
                            <a:rPr lang="lv-LV" b="0" i="1" smtClean="0">
                              <a:latin typeface="Cambria Math" panose="02040503050406030204" pitchFamily="18" charset="0"/>
                            </a:rPr>
                            <m:t>−1</m:t>
                          </m:r>
                        </m:sup>
                      </m:sSup>
                      <m:r>
                        <a:rPr lang="lv-LV" b="0" i="1" smtClean="0">
                          <a:latin typeface="Cambria Math" panose="02040503050406030204" pitchFamily="18" charset="0"/>
                          <a:ea typeface="Cambria Math" panose="02040503050406030204" pitchFamily="18" charset="0"/>
                        </a:rPr>
                        <m:t>≡1−1≡0 </m:t>
                      </m:r>
                      <m:d>
                        <m:dPr>
                          <m:ctrlPr>
                            <a:rPr lang="lv-LV" b="0" i="1" smtClean="0">
                              <a:latin typeface="Cambria Math" panose="02040503050406030204" pitchFamily="18" charset="0"/>
                              <a:ea typeface="Cambria Math" panose="02040503050406030204" pitchFamily="18" charset="0"/>
                            </a:rPr>
                          </m:ctrlPr>
                        </m:dPr>
                        <m:e>
                          <m:r>
                            <m:rPr>
                              <m:sty m:val="p"/>
                            </m:rPr>
                            <a:rPr lang="lv-LV" b="0" i="0" smtClean="0">
                              <a:latin typeface="Cambria Math" panose="02040503050406030204" pitchFamily="18" charset="0"/>
                              <a:ea typeface="Cambria Math" panose="02040503050406030204" pitchFamily="18" charset="0"/>
                            </a:rPr>
                            <m:t>mod</m:t>
                          </m:r>
                          <m:r>
                            <a:rPr lang="lv-LV" b="0" i="1" smtClean="0">
                              <a:latin typeface="Cambria Math" panose="02040503050406030204" pitchFamily="18" charset="0"/>
                              <a:ea typeface="Cambria Math" panose="02040503050406030204" pitchFamily="18" charset="0"/>
                            </a:rPr>
                            <m:t> </m:t>
                          </m:r>
                          <m:r>
                            <a:rPr lang="lv-LV" b="0" i="1" smtClean="0">
                              <a:latin typeface="Cambria Math" panose="02040503050406030204" pitchFamily="18" charset="0"/>
                              <a:ea typeface="Cambria Math" panose="02040503050406030204" pitchFamily="18" charset="0"/>
                            </a:rPr>
                            <m:t>𝑝</m:t>
                          </m:r>
                        </m:e>
                      </m:d>
                    </m:oMath>
                  </m:oMathPara>
                </a14:m>
                <a:endParaRPr lang="lv-LV" b="0" i="1" dirty="0">
                  <a:latin typeface="Cambria Math" panose="02040503050406030204" pitchFamily="18" charset="0"/>
                  <a:ea typeface="Cambria Math" panose="02040503050406030204" pitchFamily="18" charset="0"/>
                </a:endParaRPr>
              </a:p>
              <a:p>
                <a:pPr marL="1604962" lvl="4"/>
                <a14:m>
                  <m:oMathPara xmlns:m="http://schemas.openxmlformats.org/officeDocument/2006/math">
                    <m:oMathParaPr>
                      <m:jc m:val="left"/>
                    </m:oMathParaPr>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𝑥</m:t>
                          </m:r>
                        </m:e>
                        <m:sup>
                          <m:sSup>
                            <m:sSupPr>
                              <m:ctrlPr>
                                <a:rPr lang="lv-LV" i="1" smtClean="0">
                                  <a:latin typeface="Cambria Math" panose="02040503050406030204" pitchFamily="18" charset="0"/>
                                </a:rPr>
                              </m:ctrlPr>
                            </m:sSupPr>
                            <m:e>
                              <m:r>
                                <a:rPr lang="lv-LV" b="0" i="1" smtClean="0">
                                  <a:latin typeface="Cambria Math" panose="02040503050406030204" pitchFamily="18" charset="0"/>
                                </a:rPr>
                                <m:t>𝑝</m:t>
                              </m:r>
                            </m:e>
                            <m:sup>
                              <m:r>
                                <a:rPr lang="lv-LV" b="0" i="1" smtClean="0">
                                  <a:latin typeface="Cambria Math" panose="02040503050406030204" pitchFamily="18" charset="0"/>
                                </a:rPr>
                                <m:t>2</m:t>
                              </m:r>
                            </m:sup>
                          </m:sSup>
                          <m:r>
                            <a:rPr lang="lv-LV" b="0" i="1" smtClean="0">
                              <a:latin typeface="Cambria Math" panose="02040503050406030204" pitchFamily="18" charset="0"/>
                            </a:rPr>
                            <m:t>−</m:t>
                          </m:r>
                          <m:r>
                            <a:rPr lang="lv-LV" b="0" i="1" smtClean="0">
                              <a:latin typeface="Cambria Math" panose="02040503050406030204" pitchFamily="18" charset="0"/>
                            </a:rPr>
                            <m:t>𝑝</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𝑦</m:t>
                          </m:r>
                        </m:e>
                        <m:sup>
                          <m:sSup>
                            <m:sSupPr>
                              <m:ctrlPr>
                                <a:rPr lang="lv-LV" b="0" i="1" smtClean="0">
                                  <a:latin typeface="Cambria Math" panose="02040503050406030204" pitchFamily="18" charset="0"/>
                                </a:rPr>
                              </m:ctrlPr>
                            </m:sSupPr>
                            <m:e>
                              <m:r>
                                <a:rPr lang="lv-LV" b="0" i="1" smtClean="0">
                                  <a:latin typeface="Cambria Math" panose="02040503050406030204" pitchFamily="18" charset="0"/>
                                </a:rPr>
                                <m:t>𝑝</m:t>
                              </m:r>
                            </m:e>
                            <m:sup>
                              <m:r>
                                <a:rPr lang="lv-LV" b="0" i="1" smtClean="0">
                                  <a:latin typeface="Cambria Math" panose="02040503050406030204" pitchFamily="18" charset="0"/>
                                </a:rPr>
                                <m:t>2</m:t>
                              </m:r>
                            </m:sup>
                          </m:sSup>
                          <m:r>
                            <a:rPr lang="lv-LV" b="0" i="1" smtClean="0">
                              <a:latin typeface="Cambria Math" panose="02040503050406030204" pitchFamily="18" charset="0"/>
                            </a:rPr>
                            <m:t>−</m:t>
                          </m:r>
                          <m:r>
                            <a:rPr lang="lv-LV" b="0" i="1" smtClean="0">
                              <a:latin typeface="Cambria Math" panose="02040503050406030204" pitchFamily="18" charset="0"/>
                            </a:rPr>
                            <m:t>𝑝</m:t>
                          </m:r>
                        </m:sup>
                      </m:sSup>
                      <m:r>
                        <a:rPr lang="lv-LV" b="0" i="1" smtClean="0">
                          <a:latin typeface="Cambria Math" panose="02040503050406030204" pitchFamily="18" charset="0"/>
                          <a:ea typeface="Cambria Math" panose="02040503050406030204" pitchFamily="18" charset="0"/>
                        </a:rPr>
                        <m:t>≡</m:t>
                      </m:r>
                      <m:r>
                        <a:rPr lang="lv-LV" b="0" i="1" smtClean="0">
                          <a:latin typeface="Cambria Math" panose="02040503050406030204" pitchFamily="18" charset="0"/>
                        </a:rPr>
                        <m:t>1−1</m:t>
                      </m:r>
                      <m:r>
                        <a:rPr lang="lv-LV" b="0" i="1" smtClean="0">
                          <a:latin typeface="Cambria Math" panose="02040503050406030204" pitchFamily="18" charset="0"/>
                          <a:ea typeface="Cambria Math" panose="02040503050406030204" pitchFamily="18" charset="0"/>
                        </a:rPr>
                        <m:t>≡0 </m:t>
                      </m:r>
                      <m:d>
                        <m:dPr>
                          <m:ctrlPr>
                            <a:rPr lang="lv-LV" b="0" i="1" smtClean="0">
                              <a:latin typeface="Cambria Math" panose="02040503050406030204" pitchFamily="18" charset="0"/>
                              <a:ea typeface="Cambria Math" panose="02040503050406030204" pitchFamily="18" charset="0"/>
                            </a:rPr>
                          </m:ctrlPr>
                        </m:dPr>
                        <m:e>
                          <m:r>
                            <a:rPr lang="lv-LV" b="0" i="1" smtClean="0">
                              <a:latin typeface="Cambria Math" panose="02040503050406030204" pitchFamily="18" charset="0"/>
                              <a:ea typeface="Cambria Math" panose="02040503050406030204" pitchFamily="18" charset="0"/>
                            </a:rPr>
                            <m:t>𝑚𝑜𝑑</m:t>
                          </m:r>
                          <m:r>
                            <a:rPr lang="lv-LV" b="0" i="1" smtClean="0">
                              <a:latin typeface="Cambria Math" panose="02040503050406030204" pitchFamily="18" charset="0"/>
                              <a:ea typeface="Cambria Math" panose="02040503050406030204" pitchFamily="18" charset="0"/>
                            </a:rPr>
                            <m:t> </m:t>
                          </m:r>
                          <m:sSup>
                            <m:sSupPr>
                              <m:ctrlPr>
                                <a:rPr lang="lv-LV" b="0" i="1" smtClean="0">
                                  <a:latin typeface="Cambria Math" panose="02040503050406030204" pitchFamily="18" charset="0"/>
                                  <a:ea typeface="Cambria Math" panose="02040503050406030204" pitchFamily="18" charset="0"/>
                                </a:rPr>
                              </m:ctrlPr>
                            </m:sSupPr>
                            <m:e>
                              <m:r>
                                <a:rPr lang="lv-LV" b="0" i="1" smtClean="0">
                                  <a:latin typeface="Cambria Math" panose="02040503050406030204" pitchFamily="18" charset="0"/>
                                  <a:ea typeface="Cambria Math" panose="02040503050406030204" pitchFamily="18" charset="0"/>
                                </a:rPr>
                                <m:t>𝑝</m:t>
                              </m:r>
                            </m:e>
                            <m:sup>
                              <m:r>
                                <a:rPr lang="lv-LV" b="0" i="1" smtClean="0">
                                  <a:latin typeface="Cambria Math" panose="02040503050406030204" pitchFamily="18" charset="0"/>
                                  <a:ea typeface="Cambria Math" panose="02040503050406030204" pitchFamily="18" charset="0"/>
                                </a:rPr>
                                <m:t>2</m:t>
                              </m:r>
                            </m:sup>
                          </m:sSup>
                        </m:e>
                      </m:d>
                    </m:oMath>
                    <m:oMath xmlns:m="http://schemas.openxmlformats.org/officeDocument/2006/math">
                      <m:r>
                        <a:rPr lang="lv-LV" b="0" i="1" smtClean="0">
                          <a:latin typeface="Cambria Math" panose="02040503050406030204" pitchFamily="18" charset="0"/>
                        </a:rPr>
                        <m:t>…</m:t>
                      </m:r>
                      <m:r>
                        <a:rPr lang="lv-LV" b="0" i="0" smtClean="0">
                          <a:latin typeface="Cambria Math" panose="02040503050406030204" pitchFamily="18" charset="0"/>
                        </a:rPr>
                        <m:t>  </m:t>
                      </m:r>
                      <m:r>
                        <m:rPr>
                          <m:sty m:val="p"/>
                        </m:rPr>
                        <a:rPr lang="lv-LV" b="0" i="0" smtClean="0">
                          <a:latin typeface="Cambria Math" panose="02040503050406030204" pitchFamily="18" charset="0"/>
                        </a:rPr>
                        <m:t>jo</m:t>
                      </m:r>
                      <m:r>
                        <a:rPr lang="lv-LV" b="0" i="0" smtClean="0">
                          <a:latin typeface="Cambria Math" panose="02040503050406030204" pitchFamily="18" charset="0"/>
                        </a:rPr>
                        <m:t> …</m:t>
                      </m:r>
                    </m:oMath>
                  </m:oMathPara>
                </a14:m>
                <a:endParaRPr lang="lv-LV" dirty="0">
                  <a:latin typeface="Cambria Math" panose="02040503050406030204" pitchFamily="18" charset="0"/>
                  <a:ea typeface="Cambria Math" panose="02040503050406030204" pitchFamily="18" charset="0"/>
                </a:endParaRPr>
              </a:p>
              <a:p>
                <a:pPr marL="1604962" lvl="4"/>
                <a14:m>
                  <m:oMathPara xmlns:m="http://schemas.openxmlformats.org/officeDocument/2006/math">
                    <m:oMathParaPr>
                      <m:jc m:val="left"/>
                    </m:oMathParaPr>
                    <m:oMath xmlns:m="http://schemas.openxmlformats.org/officeDocument/2006/math">
                      <m:r>
                        <a:rPr lang="lv-LV" i="1" smtClean="0">
                          <a:latin typeface="Cambria Math" panose="02040503050406030204" pitchFamily="18" charset="0"/>
                          <a:ea typeface="Cambria Math" panose="02040503050406030204" pitchFamily="18" charset="0"/>
                        </a:rPr>
                        <m:t>𝜑</m:t>
                      </m:r>
                      <m:d>
                        <m:dPr>
                          <m:ctrlPr>
                            <a:rPr lang="lv-LV" b="0" i="1" smtClean="0">
                              <a:latin typeface="Cambria Math" panose="02040503050406030204" pitchFamily="18" charset="0"/>
                              <a:ea typeface="Cambria Math" panose="02040503050406030204" pitchFamily="18" charset="0"/>
                            </a:rPr>
                          </m:ctrlPr>
                        </m:dPr>
                        <m:e>
                          <m:r>
                            <a:rPr lang="lv-LV" b="0" i="1" smtClean="0">
                              <a:latin typeface="Cambria Math" panose="02040503050406030204" pitchFamily="18" charset="0"/>
                              <a:ea typeface="Cambria Math" panose="02040503050406030204" pitchFamily="18" charset="0"/>
                            </a:rPr>
                            <m:t>𝑝</m:t>
                          </m:r>
                        </m:e>
                      </m:d>
                      <m:r>
                        <a:rPr lang="lv-LV" b="0" i="1" smtClean="0">
                          <a:latin typeface="Cambria Math" panose="02040503050406030204" pitchFamily="18" charset="0"/>
                          <a:ea typeface="Cambria Math" panose="02040503050406030204" pitchFamily="18" charset="0"/>
                        </a:rPr>
                        <m:t>=</m:t>
                      </m:r>
                      <m:r>
                        <a:rPr lang="lv-LV" b="0" i="1" smtClean="0">
                          <a:latin typeface="Cambria Math" panose="02040503050406030204" pitchFamily="18" charset="0"/>
                          <a:ea typeface="Cambria Math" panose="02040503050406030204" pitchFamily="18" charset="0"/>
                        </a:rPr>
                        <m:t>𝑝</m:t>
                      </m:r>
                      <m:r>
                        <a:rPr lang="lv-LV" b="0" i="1" smtClean="0">
                          <a:latin typeface="Cambria Math" panose="02040503050406030204" pitchFamily="18" charset="0"/>
                          <a:ea typeface="Cambria Math" panose="02040503050406030204" pitchFamily="18" charset="0"/>
                        </a:rPr>
                        <m:t>−1</m:t>
                      </m:r>
                    </m:oMath>
                  </m:oMathPara>
                </a14:m>
                <a:endParaRPr lang="lv-LV" dirty="0"/>
              </a:p>
              <a:p>
                <a:pPr marL="1604962" lvl="4"/>
                <a:r>
                  <a:rPr lang="lv-LV" dirty="0"/>
                  <a:t> </a:t>
                </a:r>
                <a14:m>
                  <m:oMath xmlns:m="http://schemas.openxmlformats.org/officeDocument/2006/math">
                    <m:r>
                      <a:rPr lang="lv-LV" i="1" smtClean="0">
                        <a:latin typeface="Cambria Math" panose="02040503050406030204" pitchFamily="18" charset="0"/>
                        <a:ea typeface="Cambria Math" panose="02040503050406030204" pitchFamily="18" charset="0"/>
                      </a:rPr>
                      <m:t>𝜑</m:t>
                    </m:r>
                    <m:d>
                      <m:dPr>
                        <m:ctrlPr>
                          <a:rPr lang="lv-LV" i="1" smtClean="0">
                            <a:latin typeface="Cambria Math" panose="02040503050406030204" pitchFamily="18" charset="0"/>
                            <a:ea typeface="Cambria Math" panose="02040503050406030204" pitchFamily="18" charset="0"/>
                          </a:rPr>
                        </m:ctrlPr>
                      </m:dPr>
                      <m:e>
                        <m:sSup>
                          <m:sSupPr>
                            <m:ctrlPr>
                              <a:rPr lang="lv-LV" i="1" smtClean="0">
                                <a:latin typeface="Cambria Math" panose="02040503050406030204" pitchFamily="18" charset="0"/>
                                <a:ea typeface="Cambria Math" panose="02040503050406030204" pitchFamily="18" charset="0"/>
                              </a:rPr>
                            </m:ctrlPr>
                          </m:sSupPr>
                          <m:e>
                            <m:r>
                              <a:rPr lang="lv-LV" b="0" i="1" smtClean="0">
                                <a:latin typeface="Cambria Math" panose="02040503050406030204" pitchFamily="18" charset="0"/>
                                <a:ea typeface="Cambria Math" panose="02040503050406030204" pitchFamily="18" charset="0"/>
                              </a:rPr>
                              <m:t>𝑝</m:t>
                            </m:r>
                          </m:e>
                          <m:sup>
                            <m:r>
                              <a:rPr lang="lv-LV" b="0" i="1" smtClean="0">
                                <a:latin typeface="Cambria Math" panose="02040503050406030204" pitchFamily="18" charset="0"/>
                                <a:ea typeface="Cambria Math" panose="02040503050406030204" pitchFamily="18" charset="0"/>
                              </a:rPr>
                              <m:t>2</m:t>
                            </m:r>
                          </m:sup>
                        </m:sSup>
                      </m:e>
                    </m:d>
                    <m:r>
                      <a:rPr lang="lv-LV" b="0" i="1" smtClean="0">
                        <a:latin typeface="Cambria Math" panose="02040503050406030204" pitchFamily="18" charset="0"/>
                        <a:ea typeface="Cambria Math" panose="02040503050406030204" pitchFamily="18" charset="0"/>
                      </a:rPr>
                      <m:t>=</m:t>
                    </m:r>
                    <m:sSup>
                      <m:sSupPr>
                        <m:ctrlPr>
                          <a:rPr lang="lv-LV" b="0" i="1" smtClean="0">
                            <a:latin typeface="Cambria Math" panose="02040503050406030204" pitchFamily="18" charset="0"/>
                            <a:ea typeface="Cambria Math" panose="02040503050406030204" pitchFamily="18" charset="0"/>
                          </a:rPr>
                        </m:ctrlPr>
                      </m:sSupPr>
                      <m:e>
                        <m:r>
                          <a:rPr lang="lv-LV" b="0" i="1" smtClean="0">
                            <a:latin typeface="Cambria Math" panose="02040503050406030204" pitchFamily="18" charset="0"/>
                            <a:ea typeface="Cambria Math" panose="02040503050406030204" pitchFamily="18" charset="0"/>
                          </a:rPr>
                          <m:t>𝑝</m:t>
                        </m:r>
                      </m:e>
                      <m:sup>
                        <m:r>
                          <a:rPr lang="lv-LV" b="0" i="1" smtClean="0">
                            <a:latin typeface="Cambria Math" panose="02040503050406030204" pitchFamily="18" charset="0"/>
                            <a:ea typeface="Cambria Math" panose="02040503050406030204" pitchFamily="18" charset="0"/>
                          </a:rPr>
                          <m:t>2</m:t>
                        </m:r>
                      </m:sup>
                    </m:sSup>
                    <m:d>
                      <m:dPr>
                        <m:ctrlPr>
                          <a:rPr lang="lv-LV" b="0" i="1" smtClean="0">
                            <a:latin typeface="Cambria Math" panose="02040503050406030204" pitchFamily="18" charset="0"/>
                            <a:ea typeface="Cambria Math" panose="02040503050406030204" pitchFamily="18" charset="0"/>
                          </a:rPr>
                        </m:ctrlPr>
                      </m:dPr>
                      <m:e>
                        <m:r>
                          <a:rPr lang="lv-LV" b="0" i="1" smtClean="0">
                            <a:latin typeface="Cambria Math" panose="02040503050406030204" pitchFamily="18" charset="0"/>
                            <a:ea typeface="Cambria Math" panose="02040503050406030204" pitchFamily="18" charset="0"/>
                          </a:rPr>
                          <m:t>1−</m:t>
                        </m:r>
                        <m:f>
                          <m:fPr>
                            <m:ctrlPr>
                              <a:rPr lang="lv-LV" b="0" i="1" smtClean="0">
                                <a:latin typeface="Cambria Math" panose="02040503050406030204" pitchFamily="18" charset="0"/>
                                <a:ea typeface="Cambria Math" panose="02040503050406030204" pitchFamily="18" charset="0"/>
                              </a:rPr>
                            </m:ctrlPr>
                          </m:fPr>
                          <m:num>
                            <m:r>
                              <a:rPr lang="lv-LV" b="0" i="1" smtClean="0">
                                <a:latin typeface="Cambria Math" panose="02040503050406030204" pitchFamily="18" charset="0"/>
                                <a:ea typeface="Cambria Math" panose="02040503050406030204" pitchFamily="18" charset="0"/>
                              </a:rPr>
                              <m:t>1</m:t>
                            </m:r>
                          </m:num>
                          <m:den>
                            <m:r>
                              <a:rPr lang="lv-LV" b="0" i="1" smtClean="0">
                                <a:latin typeface="Cambria Math" panose="02040503050406030204" pitchFamily="18" charset="0"/>
                                <a:ea typeface="Cambria Math" panose="02040503050406030204" pitchFamily="18" charset="0"/>
                              </a:rPr>
                              <m:t>𝑝</m:t>
                            </m:r>
                          </m:den>
                        </m:f>
                      </m:e>
                    </m:d>
                    <m:r>
                      <a:rPr lang="lv-LV" b="0" i="1" smtClean="0">
                        <a:latin typeface="Cambria Math" panose="02040503050406030204" pitchFamily="18" charset="0"/>
                        <a:ea typeface="Cambria Math" panose="02040503050406030204" pitchFamily="18" charset="0"/>
                      </a:rPr>
                      <m:t>=</m:t>
                    </m:r>
                    <m:sSup>
                      <m:sSupPr>
                        <m:ctrlPr>
                          <a:rPr lang="lv-LV" b="0" i="1" smtClean="0">
                            <a:latin typeface="Cambria Math" panose="02040503050406030204" pitchFamily="18" charset="0"/>
                            <a:ea typeface="Cambria Math" panose="02040503050406030204" pitchFamily="18" charset="0"/>
                          </a:rPr>
                        </m:ctrlPr>
                      </m:sSupPr>
                      <m:e>
                        <m:r>
                          <a:rPr lang="lv-LV" b="0" i="1" smtClean="0">
                            <a:latin typeface="Cambria Math" panose="02040503050406030204" pitchFamily="18" charset="0"/>
                            <a:ea typeface="Cambria Math" panose="02040503050406030204" pitchFamily="18" charset="0"/>
                          </a:rPr>
                          <m:t>𝑝</m:t>
                        </m:r>
                      </m:e>
                      <m:sup>
                        <m:r>
                          <a:rPr lang="lv-LV" b="0" i="1" smtClean="0">
                            <a:latin typeface="Cambria Math" panose="02040503050406030204" pitchFamily="18" charset="0"/>
                            <a:ea typeface="Cambria Math" panose="02040503050406030204" pitchFamily="18" charset="0"/>
                          </a:rPr>
                          <m:t>2</m:t>
                        </m:r>
                      </m:sup>
                    </m:sSup>
                    <m:r>
                      <a:rPr lang="lv-LV" b="0" i="1" smtClean="0">
                        <a:latin typeface="Cambria Math" panose="02040503050406030204" pitchFamily="18" charset="0"/>
                        <a:ea typeface="Cambria Math" panose="02040503050406030204" pitchFamily="18" charset="0"/>
                      </a:rPr>
                      <m:t>−</m:t>
                    </m:r>
                    <m:r>
                      <a:rPr lang="lv-LV" b="0" i="1" smtClean="0">
                        <a:latin typeface="Cambria Math" panose="02040503050406030204" pitchFamily="18" charset="0"/>
                        <a:ea typeface="Cambria Math" panose="02040503050406030204" pitchFamily="18" charset="0"/>
                      </a:rPr>
                      <m:t>𝑝</m:t>
                    </m:r>
                  </m:oMath>
                </a14:m>
                <a:endParaRPr lang="lv-LV" dirty="0"/>
              </a:p>
              <a:p>
                <a:r>
                  <a:rPr lang="en-US" dirty="0" err="1"/>
                  <a:t>Piem</a:t>
                </a:r>
                <a:r>
                  <a:rPr lang="lv-LV" dirty="0"/>
                  <a:t>ēram,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10</m:t>
                        </m:r>
                      </m:e>
                      <m:sup>
                        <m:r>
                          <a:rPr lang="lv-LV" b="0" i="1" smtClean="0">
                            <a:latin typeface="Cambria Math" panose="02040503050406030204" pitchFamily="18" charset="0"/>
                          </a:rPr>
                          <m:t>72</m:t>
                        </m:r>
                      </m:sup>
                    </m:sSup>
                    <m:r>
                      <a:rPr lang="lv-LV" b="0" i="1" smtClean="0">
                        <a:latin typeface="Cambria Math" panose="02040503050406030204" pitchFamily="18" charset="0"/>
                      </a:rPr>
                      <m:t>−1</m:t>
                    </m:r>
                    <m:r>
                      <a:rPr lang="lv-LV" b="0" i="1" smtClean="0">
                        <a:latin typeface="Cambria Math" panose="02040503050406030204" pitchFamily="18" charset="0"/>
                        <a:ea typeface="Cambria Math" panose="02040503050406030204" pitchFamily="18" charset="0"/>
                      </a:rPr>
                      <m:t>≡0  (</m:t>
                    </m:r>
                    <m:r>
                      <a:rPr lang="lv-LV" b="0" i="1" smtClean="0">
                        <a:latin typeface="Cambria Math" panose="02040503050406030204" pitchFamily="18" charset="0"/>
                        <a:ea typeface="Cambria Math" panose="02040503050406030204" pitchFamily="18" charset="0"/>
                      </a:rPr>
                      <m:t>𝑚𝑜𝑑</m:t>
                    </m:r>
                    <m:r>
                      <a:rPr lang="lv-LV" b="0" i="1" smtClean="0">
                        <a:latin typeface="Cambria Math" panose="02040503050406030204" pitchFamily="18" charset="0"/>
                        <a:ea typeface="Cambria Math" panose="02040503050406030204" pitchFamily="18" charset="0"/>
                      </a:rPr>
                      <m:t> 81)</m:t>
                    </m:r>
                  </m:oMath>
                </a14:m>
                <a:r>
                  <a:rPr lang="lv-LV" dirty="0"/>
                  <a:t>. </a:t>
                </a:r>
                <a:br>
                  <a:rPr lang="lv-LV" dirty="0"/>
                </a:br>
                <a:r>
                  <a:rPr lang="lv-LV" dirty="0"/>
                  <a:t>Tieši 72 deviņnieki decimālpierakstā – noteikti dalās ar 81</a:t>
                </a:r>
                <a:endParaRPr lang="en-US" dirty="0"/>
              </a:p>
              <a:p>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rotWithShape="0">
                <a:blip r:embed="rId3"/>
                <a:stretch>
                  <a:fillRect l="-2163" t="-2318" b="-8940"/>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en-US" dirty="0" err="1"/>
              <a:t>Eilera</a:t>
            </a:r>
            <a:r>
              <a:rPr lang="en-US" dirty="0"/>
              <a:t> </a:t>
            </a:r>
            <a:r>
              <a:rPr lang="en-US" dirty="0" err="1"/>
              <a:t>teor</a:t>
            </a:r>
            <a:r>
              <a:rPr lang="lv-LV" dirty="0"/>
              <a:t>ēma tik precīzu novērtējumu nedod</a:t>
            </a:r>
            <a:endParaRPr lang="en-US" dirty="0"/>
          </a:p>
        </p:txBody>
      </p:sp>
    </p:spTree>
    <p:extLst>
      <p:ext uri="{BB962C8B-B14F-4D97-AF65-F5344CB8AC3E}">
        <p14:creationId xmlns:p14="http://schemas.microsoft.com/office/powerpoint/2010/main" val="18891400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1450" y="1945640"/>
            <a:ext cx="3609975" cy="1308050"/>
          </a:xfrm>
        </p:spPr>
        <p:txBody>
          <a:bodyPr/>
          <a:lstStyle/>
          <a:p>
            <a:r>
              <a:rPr lang="lv-LV" b="0" dirty="0">
                <a:latin typeface="Lucida Sans Typewriter" panose="020B0509030504030204" pitchFamily="49" charset="77"/>
              </a:rPr>
              <a:t>nt.jun.part3</a:t>
            </a:r>
            <a:r>
              <a:rPr lang="lv-LV" b="0" dirty="0" smtClean="0">
                <a:latin typeface="Lucida Sans Typewriter" panose="020B0509030504030204" pitchFamily="49" charset="77"/>
              </a:rPr>
              <a:t>:</a:t>
            </a:r>
            <a:r>
              <a:rPr lang="lv-LV" dirty="0"/>
              <a:t> </a:t>
            </a:r>
            <a:r>
              <a:rPr lang="lv-LV" dirty="0" smtClean="0"/>
              <a:t>Pirmskaitļu valuācijas</a:t>
            </a:r>
            <a:endParaRPr lang="en-US" dirty="0"/>
          </a:p>
        </p:txBody>
      </p:sp>
      <p:sp>
        <p:nvSpPr>
          <p:cNvPr id="3" name="Text Placeholder 2"/>
          <p:cNvSpPr>
            <a:spLocks noGrp="1"/>
          </p:cNvSpPr>
          <p:nvPr>
            <p:ph type="body" sz="quarter" idx="10"/>
          </p:nvPr>
        </p:nvSpPr>
        <p:spPr/>
        <p:txBody>
          <a:bodyPr/>
          <a:lstStyle/>
          <a:p>
            <a:pPr marL="285750" indent="-285750">
              <a:lnSpc>
                <a:spcPct val="100000"/>
              </a:lnSpc>
              <a:buFont typeface="Webdings" panose="05030102010509060703" pitchFamily="18" charset="2"/>
              <a:buChar char="4"/>
            </a:pPr>
            <a:r>
              <a:rPr lang="lv-LV" dirty="0">
                <a:solidFill>
                  <a:schemeClr val="tx2"/>
                </a:solidFill>
              </a:rPr>
              <a:t>Valuācijas faktoriāliem un binomiālajiem koeficientiem</a:t>
            </a:r>
          </a:p>
          <a:p>
            <a:pPr marL="285750" indent="-285750">
              <a:lnSpc>
                <a:spcPct val="100000"/>
              </a:lnSpc>
              <a:buFont typeface="Webdings" panose="05030102010509060703" pitchFamily="18" charset="2"/>
              <a:buChar char="4"/>
            </a:pPr>
            <a:r>
              <a:rPr lang="lv-LV" dirty="0">
                <a:solidFill>
                  <a:schemeClr val="tx2"/>
                </a:solidFill>
              </a:rPr>
              <a:t>Ležandra teorēma (faktoriāla kārtai)</a:t>
            </a:r>
          </a:p>
          <a:p>
            <a:pPr marL="285750" indent="-285750">
              <a:lnSpc>
                <a:spcPct val="100000"/>
              </a:lnSpc>
              <a:buFont typeface="Webdings" panose="05030102010509060703" pitchFamily="18" charset="2"/>
              <a:buChar char="4"/>
            </a:pPr>
            <a:r>
              <a:rPr lang="lv-LV" dirty="0">
                <a:solidFill>
                  <a:schemeClr val="tx2"/>
                </a:solidFill>
              </a:rPr>
              <a:t>Kummera teorēma</a:t>
            </a:r>
          </a:p>
          <a:p>
            <a:pPr marL="285750" indent="-285750">
              <a:lnSpc>
                <a:spcPct val="100000"/>
              </a:lnSpc>
              <a:buFont typeface="Webdings" panose="05030102010509060703" pitchFamily="18" charset="2"/>
              <a:buChar char="4"/>
            </a:pPr>
            <a:r>
              <a:rPr lang="lv-LV" dirty="0">
                <a:solidFill>
                  <a:schemeClr val="tx2"/>
                </a:solidFill>
              </a:rPr>
              <a:t>Pakāpes pacelšanas lemma</a:t>
            </a:r>
          </a:p>
          <a:p>
            <a:pPr marL="285750" indent="-285750">
              <a:lnSpc>
                <a:spcPct val="100000"/>
              </a:lnSpc>
              <a:buFont typeface="Webdings" panose="05030102010509060703" pitchFamily="18" charset="2"/>
              <a:buChar char="4"/>
            </a:pPr>
            <a:r>
              <a:rPr lang="lv-LV" dirty="0">
                <a:solidFill>
                  <a:schemeClr val="tx2"/>
                </a:solidFill>
              </a:rPr>
              <a:t>Kāpēc harmoniskas rindas u.c. parciālsummas nevar būt veseles.</a:t>
            </a:r>
          </a:p>
        </p:txBody>
      </p:sp>
    </p:spTree>
    <p:extLst>
      <p:ext uri="{BB962C8B-B14F-4D97-AF65-F5344CB8AC3E}">
        <p14:creationId xmlns:p14="http://schemas.microsoft.com/office/powerpoint/2010/main" val="22492712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3"/>
              <p:cNvSpPr>
                <a:spLocks noGrp="1"/>
              </p:cNvSpPr>
              <p:nvPr>
                <p:ph type="title"/>
              </p:nvPr>
            </p:nvSpPr>
            <p:spPr/>
            <p:txBody>
              <a:bodyPr/>
              <a:lstStyle/>
              <a:p>
                <a:r>
                  <a:rPr lang="lv-LV" dirty="0"/>
                  <a:t>Ar kādām pirmskaitļu pakāpēm dalās </a:t>
                </a:r>
                <a14:m>
                  <m:oMath xmlns:m="http://schemas.openxmlformats.org/officeDocument/2006/math">
                    <m:sSup>
                      <m:sSupPr>
                        <m:ctrlPr>
                          <a:rPr lang="lv-LV" i="1">
                            <a:latin typeface="Cambria Math" panose="02040503050406030204" pitchFamily="18" charset="0"/>
                          </a:rPr>
                        </m:ctrlPr>
                      </m:sSupPr>
                      <m:e>
                        <m:r>
                          <a:rPr lang="lv-LV" b="0" i="1">
                            <a:latin typeface="Cambria Math" panose="02040503050406030204" pitchFamily="18" charset="0"/>
                          </a:rPr>
                          <m:t>𝑥</m:t>
                        </m:r>
                      </m:e>
                      <m:sup>
                        <m:r>
                          <a:rPr lang="lv-LV" b="0" i="1">
                            <a:latin typeface="Cambria Math" panose="02040503050406030204" pitchFamily="18" charset="0"/>
                          </a:rPr>
                          <m:t>𝑛</m:t>
                        </m:r>
                      </m:sup>
                    </m:sSup>
                    <m:r>
                      <a:rPr lang="lv-LV" b="0" i="1">
                        <a:latin typeface="Cambria Math" panose="02040503050406030204" pitchFamily="18" charset="0"/>
                      </a:rPr>
                      <m:t>−</m:t>
                    </m:r>
                    <m:sSup>
                      <m:sSupPr>
                        <m:ctrlPr>
                          <a:rPr lang="lv-LV" b="0" i="1">
                            <a:latin typeface="Cambria Math" panose="02040503050406030204" pitchFamily="18" charset="0"/>
                          </a:rPr>
                        </m:ctrlPr>
                      </m:sSupPr>
                      <m:e>
                        <m:r>
                          <a:rPr lang="lv-LV" b="0" i="1">
                            <a:latin typeface="Cambria Math" panose="02040503050406030204" pitchFamily="18" charset="0"/>
                          </a:rPr>
                          <m:t>𝑦</m:t>
                        </m:r>
                      </m:e>
                      <m:sup>
                        <m:r>
                          <a:rPr lang="lv-LV" b="0" i="1">
                            <a:latin typeface="Cambria Math" panose="02040503050406030204" pitchFamily="18" charset="0"/>
                          </a:rPr>
                          <m:t>𝑛</m:t>
                        </m:r>
                      </m:sup>
                    </m:sSup>
                  </m:oMath>
                </a14:m>
                <a:r>
                  <a:rPr lang="lv-LV" dirty="0"/>
                  <a:t> </a:t>
                </a:r>
                <a:endParaRPr lang="en-US" dirty="0"/>
              </a:p>
            </p:txBody>
          </p:sp>
        </mc:Choice>
        <mc:Fallback xmlns="">
          <p:sp>
            <p:nvSpPr>
              <p:cNvPr id="4" name="Title 3"/>
              <p:cNvSpPr>
                <a:spLocks noGrp="1" noRot="1" noChangeAspect="1" noMove="1" noResize="1" noEditPoints="1" noAdjustHandles="1" noChangeArrowheads="1" noChangeShapeType="1" noTextEdit="1"/>
              </p:cNvSpPr>
              <p:nvPr>
                <p:ph type="title"/>
              </p:nvPr>
            </p:nvSpPr>
            <p:spPr>
              <a:blipFill rotWithShape="0">
                <a:blip r:embed="rId3"/>
                <a:stretch>
                  <a:fillRect l="-2419" t="-22222" b="-46032"/>
                </a:stretch>
              </a:blipFill>
            </p:spPr>
            <p:txBody>
              <a:bodyPr/>
              <a:lstStyle/>
              <a:p>
                <a:r>
                  <a:rPr lang="en-US">
                    <a:noFill/>
                  </a:rPr>
                  <a:t> </a:t>
                </a:r>
              </a:p>
            </p:txBody>
          </p:sp>
        </mc:Fallback>
      </mc:AlternateContent>
      <p:pic>
        <p:nvPicPr>
          <p:cNvPr id="3074" name="Picture 2" descr="lte-factorisation">
            <a:hlinkClick r:id="rId4"/>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9656" y="688696"/>
            <a:ext cx="7740911" cy="4293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5040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Content Placeholder 7"/>
              <p:cNvSpPr>
                <a:spLocks noGrp="1"/>
              </p:cNvSpPr>
              <p:nvPr>
                <p:ph idx="10"/>
              </p:nvPr>
            </p:nvSpPr>
            <p:spPr>
              <a:xfrm>
                <a:off x="5838092" y="758505"/>
                <a:ext cx="2954307" cy="3680145"/>
              </a:xfrm>
            </p:spPr>
            <p:txBody>
              <a:bodyPr>
                <a:noAutofit/>
              </a:bodyPr>
              <a:lstStyle/>
              <a:p>
                <a:r>
                  <a:rPr lang="lv-LV" dirty="0"/>
                  <a:t>Dots pirmskaitlis </a:t>
                </a:r>
                <a14:m>
                  <m:oMath xmlns:m="http://schemas.openxmlformats.org/officeDocument/2006/math">
                    <m:r>
                      <a:rPr lang="lv-LV" i="1" dirty="0" smtClean="0">
                        <a:latin typeface="Cambria Math" panose="02040503050406030204" pitchFamily="18" charset="0"/>
                      </a:rPr>
                      <m:t>𝑝</m:t>
                    </m:r>
                  </m:oMath>
                </a14:m>
                <a:r>
                  <a:rPr lang="lv-LV" dirty="0"/>
                  <a:t>. </a:t>
                </a:r>
              </a:p>
              <a:p>
                <a:r>
                  <a:rPr lang="lv-LV" dirty="0"/>
                  <a:t>Lielāko veselo skaitli </a:t>
                </a:r>
                <a14:m>
                  <m:oMath xmlns:m="http://schemas.openxmlformats.org/officeDocument/2006/math">
                    <m:r>
                      <a:rPr lang="lv-LV" b="0" i="1" smtClean="0">
                        <a:latin typeface="Cambria Math" panose="02040503050406030204" pitchFamily="18" charset="0"/>
                      </a:rPr>
                      <m:t>𝑘</m:t>
                    </m:r>
                    <m:r>
                      <a:rPr lang="lv-LV" b="0" i="1" smtClean="0">
                        <a:latin typeface="Cambria Math" panose="02040503050406030204" pitchFamily="18" charset="0"/>
                        <a:ea typeface="Cambria Math" panose="02040503050406030204" pitchFamily="18" charset="0"/>
                      </a:rPr>
                      <m:t>≥0</m:t>
                    </m:r>
                  </m:oMath>
                </a14:m>
                <a:r>
                  <a:rPr lang="lv-LV" dirty="0"/>
                  <a:t>, kuram </a:t>
                </a:r>
                <a14:m>
                  <m:oMath xmlns:m="http://schemas.openxmlformats.org/officeDocument/2006/math">
                    <m:r>
                      <a:rPr lang="lv-LV" i="1" dirty="0" smtClean="0">
                        <a:latin typeface="Cambria Math" panose="02040503050406030204" pitchFamily="18" charset="0"/>
                      </a:rPr>
                      <m:t>𝑛</m:t>
                    </m:r>
                  </m:oMath>
                </a14:m>
                <a:r>
                  <a:rPr lang="lv-LV" dirty="0"/>
                  <a:t> dalās ar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𝑝</m:t>
                        </m:r>
                      </m:e>
                      <m:sup>
                        <m:r>
                          <a:rPr lang="lv-LV" b="0" i="1" smtClean="0">
                            <a:latin typeface="Cambria Math" panose="02040503050406030204" pitchFamily="18" charset="0"/>
                          </a:rPr>
                          <m:t>𝑘</m:t>
                        </m:r>
                      </m:sup>
                    </m:sSup>
                  </m:oMath>
                </a14:m>
                <a:r>
                  <a:rPr lang="lv-LV" dirty="0"/>
                  <a:t> sauc par pirmskaitļa </a:t>
                </a:r>
                <a14:m>
                  <m:oMath xmlns:m="http://schemas.openxmlformats.org/officeDocument/2006/math">
                    <m:r>
                      <a:rPr lang="lv-LV" i="1" dirty="0" smtClean="0">
                        <a:latin typeface="Cambria Math" panose="02040503050406030204" pitchFamily="18" charset="0"/>
                      </a:rPr>
                      <m:t>𝑝</m:t>
                    </m:r>
                  </m:oMath>
                </a14:m>
                <a:r>
                  <a:rPr lang="lv-LV" dirty="0"/>
                  <a:t> kārtu un apzīmē ar </a:t>
                </a:r>
                <a14:m>
                  <m:oMath xmlns:m="http://schemas.openxmlformats.org/officeDocument/2006/math">
                    <m:sSub>
                      <m:sSubPr>
                        <m:ctrlPr>
                          <a:rPr lang="lv-LV"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d>
                      <m:dPr>
                        <m:ctrlPr>
                          <a:rPr lang="lv-LV" i="1" smtClean="0">
                            <a:latin typeface="Cambria Math" panose="02040503050406030204" pitchFamily="18" charset="0"/>
                          </a:rPr>
                        </m:ctrlPr>
                      </m:dPr>
                      <m:e>
                        <m:r>
                          <a:rPr lang="lv-LV" b="0" i="1" smtClean="0">
                            <a:latin typeface="Cambria Math" panose="02040503050406030204" pitchFamily="18" charset="0"/>
                          </a:rPr>
                          <m:t>𝑛</m:t>
                        </m:r>
                      </m:e>
                    </m:d>
                  </m:oMath>
                </a14:m>
                <a:r>
                  <a:rPr lang="lv-LV" dirty="0"/>
                  <a:t>.  </a:t>
                </a:r>
                <a:endParaRPr lang="en-US" dirty="0"/>
              </a:p>
            </p:txBody>
          </p:sp>
        </mc:Choice>
        <mc:Fallback xmlns="">
          <p:sp>
            <p:nvSpPr>
              <p:cNvPr id="8" name="Content Placeholder 7"/>
              <p:cNvSpPr>
                <a:spLocks noGrp="1" noRot="1" noChangeAspect="1" noMove="1" noResize="1" noEditPoints="1" noAdjustHandles="1" noChangeArrowheads="1" noChangeShapeType="1" noTextEdit="1"/>
              </p:cNvSpPr>
              <p:nvPr>
                <p:ph idx="10"/>
              </p:nvPr>
            </p:nvSpPr>
            <p:spPr>
              <a:xfrm>
                <a:off x="5838092" y="758505"/>
                <a:ext cx="2954307" cy="3680145"/>
              </a:xfrm>
              <a:blipFill rotWithShape="0">
                <a:blip r:embed="rId3"/>
                <a:stretch>
                  <a:fillRect l="-6405" t="-2318" r="-7231"/>
                </a:stretch>
              </a:blipFill>
            </p:spPr>
            <p:txBody>
              <a:bodyPr/>
              <a:lstStyle/>
              <a:p>
                <a:r>
                  <a:rPr lang="en-US">
                    <a:noFill/>
                  </a:rPr>
                  <a:t> </a:t>
                </a:r>
              </a:p>
            </p:txBody>
          </p:sp>
        </mc:Fallback>
      </mc:AlternateContent>
      <p:sp>
        <p:nvSpPr>
          <p:cNvPr id="6" name="Title 5"/>
          <p:cNvSpPr>
            <a:spLocks noGrp="1"/>
          </p:cNvSpPr>
          <p:nvPr>
            <p:ph type="title"/>
          </p:nvPr>
        </p:nvSpPr>
        <p:spPr/>
        <p:txBody>
          <a:bodyPr/>
          <a:lstStyle/>
          <a:p>
            <a:r>
              <a:rPr lang="lv-LV" dirty="0"/>
              <a:t>Pirmskaitļa kārta</a:t>
            </a:r>
            <a:endParaRPr lang="en-US" dirty="0"/>
          </a:p>
        </p:txBody>
      </p:sp>
      <p:pic>
        <p:nvPicPr>
          <p:cNvPr id="1026" name="Picture 2" descr="http://reu.dimacs.rutgers.edu/~mslusky/3adic-Ints-a.pn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225" y="1153850"/>
            <a:ext cx="5319514" cy="3284800"/>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2000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Autofit/>
              </a:bodyPr>
              <a:lstStyle/>
              <a:p>
                <a:r>
                  <a:rPr lang="lv-LV" b="1" dirty="0"/>
                  <a:t>Lemma #1: </a:t>
                </a:r>
                <a:r>
                  <a:rPr lang="lv-LV" dirty="0"/>
                  <a:t>Dots, ka </a:t>
                </a:r>
                <a14:m>
                  <m:oMath xmlns:m="http://schemas.openxmlformats.org/officeDocument/2006/math">
                    <m:r>
                      <a:rPr lang="en-US" i="1" dirty="0" smtClean="0">
                        <a:latin typeface="Cambria Math" panose="02040503050406030204" pitchFamily="18" charset="0"/>
                      </a:rPr>
                      <m:t>𝑥</m:t>
                    </m:r>
                  </m:oMath>
                </a14:m>
                <a:r>
                  <a:rPr lang="en-US" dirty="0"/>
                  <a:t> un </a:t>
                </a:r>
                <a14:m>
                  <m:oMath xmlns:m="http://schemas.openxmlformats.org/officeDocument/2006/math">
                    <m:r>
                      <a:rPr lang="en-US" i="1" dirty="0" smtClean="0">
                        <a:latin typeface="Cambria Math" panose="02040503050406030204" pitchFamily="18" charset="0"/>
                      </a:rPr>
                      <m:t>𝑦</m:t>
                    </m:r>
                  </m:oMath>
                </a14:m>
                <a:r>
                  <a:rPr lang="en-US" dirty="0"/>
                  <a:t> </a:t>
                </a:r>
                <a:r>
                  <a:rPr lang="en-US" dirty="0" err="1"/>
                  <a:t>ir</a:t>
                </a:r>
                <a:r>
                  <a:rPr lang="en-US" dirty="0"/>
                  <a:t> </a:t>
                </a:r>
                <a:r>
                  <a:rPr lang="en-US" dirty="0" err="1"/>
                  <a:t>veseli</a:t>
                </a:r>
                <a:r>
                  <a:rPr lang="en-US" dirty="0"/>
                  <a:t> </a:t>
                </a:r>
                <a:r>
                  <a:rPr lang="en-US" dirty="0" err="1"/>
                  <a:t>skait</a:t>
                </a:r>
                <a:r>
                  <a:rPr lang="lv-LV" dirty="0"/>
                  <a:t>ļi un </a:t>
                </a:r>
                <a14:m>
                  <m:oMath xmlns:m="http://schemas.openxmlformats.org/officeDocument/2006/math">
                    <m:r>
                      <a:rPr lang="lv-LV" i="1" dirty="0" smtClean="0">
                        <a:latin typeface="Cambria Math" panose="02040503050406030204" pitchFamily="18" charset="0"/>
                      </a:rPr>
                      <m:t>𝑛</m:t>
                    </m:r>
                  </m:oMath>
                </a14:m>
                <a:r>
                  <a:rPr lang="lv-LV" dirty="0"/>
                  <a:t> ir naturāls skaitlis. Tad jebkuram pirmskaitlim </a:t>
                </a:r>
                <a14:m>
                  <m:oMath xmlns:m="http://schemas.openxmlformats.org/officeDocument/2006/math">
                    <m:r>
                      <a:rPr lang="lv-LV" i="1" dirty="0" smtClean="0">
                        <a:latin typeface="Cambria Math" panose="02040503050406030204" pitchFamily="18" charset="0"/>
                      </a:rPr>
                      <m:t>𝑝</m:t>
                    </m:r>
                  </m:oMath>
                </a14:m>
                <a:r>
                  <a:rPr lang="lv-LV" dirty="0"/>
                  <a:t>, kam </a:t>
                </a:r>
                <a14:m>
                  <m:oMath xmlns:m="http://schemas.openxmlformats.org/officeDocument/2006/math">
                    <m:r>
                      <m:rPr>
                        <m:sty m:val="p"/>
                      </m:rPr>
                      <a:rPr lang="lv-LV" i="1" dirty="0" smtClean="0">
                        <a:latin typeface="Cambria Math" panose="02040503050406030204" pitchFamily="18" charset="0"/>
                      </a:rPr>
                      <m:t>gcd</m:t>
                    </m:r>
                    <m:r>
                      <a:rPr lang="lv-LV" i="1" dirty="0" smtClean="0">
                        <a:latin typeface="Cambria Math" panose="02040503050406030204" pitchFamily="18" charset="0"/>
                      </a:rPr>
                      <m:t>⁡(</m:t>
                    </m:r>
                    <m:r>
                      <a:rPr lang="lv-LV" i="1" dirty="0" smtClean="0">
                        <a:latin typeface="Cambria Math" panose="02040503050406030204" pitchFamily="18" charset="0"/>
                      </a:rPr>
                      <m:t>𝑛</m:t>
                    </m:r>
                    <m:r>
                      <a:rPr lang="lv-LV" i="1" dirty="0" smtClean="0">
                        <a:latin typeface="Cambria Math" panose="02040503050406030204" pitchFamily="18" charset="0"/>
                      </a:rPr>
                      <m:t>,</m:t>
                    </m:r>
                    <m:r>
                      <a:rPr lang="lv-LV" i="1" dirty="0" smtClean="0">
                        <a:latin typeface="Cambria Math" panose="02040503050406030204" pitchFamily="18" charset="0"/>
                      </a:rPr>
                      <m:t>𝑝</m:t>
                    </m:r>
                    <m:r>
                      <a:rPr lang="lv-LV" i="1" dirty="0" smtClean="0">
                        <a:latin typeface="Cambria Math" panose="02040503050406030204" pitchFamily="18" charset="0"/>
                      </a:rPr>
                      <m:t>)=1</m:t>
                    </m:r>
                  </m:oMath>
                </a14:m>
                <a:r>
                  <a:rPr lang="lv-LV" dirty="0"/>
                  <a:t>, </a:t>
                </a:r>
                <a14:m>
                  <m:oMath xmlns:m="http://schemas.openxmlformats.org/officeDocument/2006/math">
                    <m:r>
                      <a:rPr lang="lv-LV" i="1" dirty="0" smtClean="0">
                        <a:latin typeface="Cambria Math" panose="02040503050406030204" pitchFamily="18" charset="0"/>
                      </a:rPr>
                      <m:t>𝑝</m:t>
                    </m:r>
                  </m:oMath>
                </a14:m>
                <a:r>
                  <a:rPr lang="lv-LV" dirty="0"/>
                  <a:t> dala </a:t>
                </a:r>
                <a14:m>
                  <m:oMath xmlns:m="http://schemas.openxmlformats.org/officeDocument/2006/math">
                    <m:r>
                      <a:rPr lang="lv-LV" i="1" dirty="0" smtClean="0">
                        <a:latin typeface="Cambria Math" panose="02040503050406030204" pitchFamily="18" charset="0"/>
                      </a:rPr>
                      <m:t>𝑥</m:t>
                    </m:r>
                    <m:r>
                      <a:rPr lang="lv-LV" i="1" dirty="0" smtClean="0">
                        <a:latin typeface="Cambria Math" panose="02040503050406030204" pitchFamily="18" charset="0"/>
                      </a:rPr>
                      <m:t>−</m:t>
                    </m:r>
                    <m:r>
                      <a:rPr lang="lv-LV" i="1" dirty="0" smtClean="0">
                        <a:latin typeface="Cambria Math" panose="02040503050406030204" pitchFamily="18" charset="0"/>
                      </a:rPr>
                      <m:t>𝑦</m:t>
                    </m:r>
                  </m:oMath>
                </a14:m>
                <a:r>
                  <a:rPr lang="lv-LV" dirty="0"/>
                  <a:t>, bet </a:t>
                </a:r>
                <a14:m>
                  <m:oMath xmlns:m="http://schemas.openxmlformats.org/officeDocument/2006/math">
                    <m:r>
                      <a:rPr lang="lv-LV" i="1" dirty="0" smtClean="0">
                        <a:latin typeface="Cambria Math" panose="02040503050406030204" pitchFamily="18" charset="0"/>
                      </a:rPr>
                      <m:t>𝑝</m:t>
                    </m:r>
                  </m:oMath>
                </a14:m>
                <a:r>
                  <a:rPr lang="lv-LV" dirty="0"/>
                  <a:t> nedala ne </a:t>
                </a:r>
                <a14:m>
                  <m:oMath xmlns:m="http://schemas.openxmlformats.org/officeDocument/2006/math">
                    <m:r>
                      <a:rPr lang="lv-LV" i="1" dirty="0" smtClean="0">
                        <a:latin typeface="Cambria Math" panose="02040503050406030204" pitchFamily="18" charset="0"/>
                      </a:rPr>
                      <m:t>𝑥</m:t>
                    </m:r>
                    <m:r>
                      <a:rPr lang="lv-LV" i="1" dirty="0" smtClean="0">
                        <a:latin typeface="Cambria Math" panose="02040503050406030204" pitchFamily="18" charset="0"/>
                      </a:rPr>
                      <m:t> </m:t>
                    </m:r>
                  </m:oMath>
                </a14:m>
                <a:r>
                  <a:rPr lang="lv-LV" dirty="0"/>
                  <a:t>ne </a:t>
                </a:r>
                <a14:m>
                  <m:oMath xmlns:m="http://schemas.openxmlformats.org/officeDocument/2006/math">
                    <m:r>
                      <a:rPr lang="lv-LV" i="1" dirty="0" smtClean="0">
                        <a:latin typeface="Cambria Math" panose="02040503050406030204" pitchFamily="18" charset="0"/>
                      </a:rPr>
                      <m:t>𝑦</m:t>
                    </m:r>
                  </m:oMath>
                </a14:m>
                <a:r>
                  <a:rPr lang="lv-LV" dirty="0"/>
                  <a:t>, izpildās sakarība:</a:t>
                </a:r>
              </a:p>
              <a:p>
                <a:pPr/>
                <a14:m>
                  <m:oMathPara xmlns:m="http://schemas.openxmlformats.org/officeDocument/2006/math">
                    <m:oMathParaPr>
                      <m:jc m:val="centerGroup"/>
                    </m:oMathParaPr>
                    <m:oMath xmlns:m="http://schemas.openxmlformats.org/officeDocument/2006/math">
                      <m:sSub>
                        <m:sSubPr>
                          <m:ctrlPr>
                            <a:rPr lang="lv-LV"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d>
                        <m:dPr>
                          <m:ctrlPr>
                            <a:rPr lang="lv-LV" i="1" smtClean="0">
                              <a:latin typeface="Cambria Math" panose="02040503050406030204" pitchFamily="18" charset="0"/>
                            </a:rPr>
                          </m:ctrlPr>
                        </m:dPr>
                        <m:e>
                          <m:sSup>
                            <m:sSupPr>
                              <m:ctrlPr>
                                <a:rPr lang="lv-LV" i="1" smtClean="0">
                                  <a:latin typeface="Cambria Math" panose="02040503050406030204" pitchFamily="18" charset="0"/>
                                </a:rPr>
                              </m:ctrlPr>
                            </m:sSupPr>
                            <m:e>
                              <m:r>
                                <a:rPr lang="lv-LV" b="0" i="1" smtClean="0">
                                  <a:latin typeface="Cambria Math" panose="02040503050406030204" pitchFamily="18" charset="0"/>
                                </a:rPr>
                                <m:t>𝑥</m:t>
                              </m:r>
                            </m:e>
                            <m:sup>
                              <m:r>
                                <a:rPr lang="lv-LV" b="0" i="1" smtClean="0">
                                  <a:latin typeface="Cambria Math" panose="02040503050406030204" pitchFamily="18" charset="0"/>
                                </a:rPr>
                                <m:t>𝑛</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𝑦</m:t>
                              </m:r>
                            </m:e>
                            <m:sup>
                              <m:r>
                                <a:rPr lang="lv-LV" b="0" i="1" smtClean="0">
                                  <a:latin typeface="Cambria Math" panose="02040503050406030204" pitchFamily="18" charset="0"/>
                                </a:rPr>
                                <m:t>𝑛</m:t>
                              </m:r>
                            </m:sup>
                          </m:sSup>
                        </m:e>
                      </m:d>
                      <m:r>
                        <a:rPr lang="lv-LV" b="0" i="1" smtClean="0">
                          <a:latin typeface="Cambria Math" panose="02040503050406030204" pitchFamily="18" charset="0"/>
                        </a:rPr>
                        <m:t>=</m:t>
                      </m:r>
                      <m:sSub>
                        <m:sSubPr>
                          <m:ctrlPr>
                            <a:rPr lang="lv-LV" b="0"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r>
                        <a:rPr lang="lv-LV" b="0" i="1" smtClean="0">
                          <a:latin typeface="Cambria Math" panose="02040503050406030204" pitchFamily="18" charset="0"/>
                        </a:rPr>
                        <m:t>(</m:t>
                      </m:r>
                      <m:r>
                        <a:rPr lang="lv-LV" b="0" i="1" smtClean="0">
                          <a:latin typeface="Cambria Math" panose="02040503050406030204" pitchFamily="18" charset="0"/>
                        </a:rPr>
                        <m:t>𝑥</m:t>
                      </m:r>
                      <m:r>
                        <a:rPr lang="lv-LV" b="0" i="1" smtClean="0">
                          <a:latin typeface="Cambria Math" panose="02040503050406030204" pitchFamily="18" charset="0"/>
                        </a:rPr>
                        <m:t>−</m:t>
                      </m:r>
                      <m:r>
                        <a:rPr lang="lv-LV" b="0" i="1" smtClean="0">
                          <a:latin typeface="Cambria Math" panose="02040503050406030204" pitchFamily="18" charset="0"/>
                        </a:rPr>
                        <m:t>𝑦</m:t>
                      </m:r>
                      <m:r>
                        <a:rPr lang="lv-LV" b="0" i="1" smtClean="0">
                          <a:latin typeface="Cambria Math" panose="02040503050406030204" pitchFamily="18" charset="0"/>
                        </a:rPr>
                        <m:t>)</m:t>
                      </m:r>
                    </m:oMath>
                  </m:oMathPara>
                </a14:m>
                <a:endParaRPr lang="lv-LV" dirty="0"/>
              </a:p>
              <a:p>
                <a:r>
                  <a:rPr lang="lv-LV" b="1" dirty="0"/>
                  <a:t>Pierādījuma ideja: </a:t>
                </a:r>
                <a:r>
                  <a:rPr lang="lv-LV" dirty="0"/>
                  <a:t>Sadala reizinātājos </a:t>
                </a:r>
                <a14:m>
                  <m:oMath xmlns:m="http://schemas.openxmlformats.org/officeDocument/2006/math">
                    <m:d>
                      <m:dPr>
                        <m:ctrlPr>
                          <a:rPr lang="lv-LV" i="1" smtClean="0">
                            <a:latin typeface="Cambria Math" panose="02040503050406030204" pitchFamily="18" charset="0"/>
                          </a:rPr>
                        </m:ctrlPr>
                      </m:dPr>
                      <m:e>
                        <m:sSup>
                          <m:sSupPr>
                            <m:ctrlPr>
                              <a:rPr lang="lv-LV" i="1" smtClean="0">
                                <a:latin typeface="Cambria Math" panose="02040503050406030204" pitchFamily="18" charset="0"/>
                              </a:rPr>
                            </m:ctrlPr>
                          </m:sSupPr>
                          <m:e>
                            <m:r>
                              <a:rPr lang="lv-LV" b="0" i="1" smtClean="0">
                                <a:latin typeface="Cambria Math" panose="02040503050406030204" pitchFamily="18" charset="0"/>
                              </a:rPr>
                              <m:t>𝑥</m:t>
                            </m:r>
                          </m:e>
                          <m:sup>
                            <m:r>
                              <a:rPr lang="lv-LV" b="0" i="1" smtClean="0">
                                <a:latin typeface="Cambria Math" panose="02040503050406030204" pitchFamily="18" charset="0"/>
                              </a:rPr>
                              <m:t>𝑛</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𝑦</m:t>
                            </m:r>
                          </m:e>
                          <m:sup>
                            <m:r>
                              <a:rPr lang="lv-LV" b="0" i="1" smtClean="0">
                                <a:latin typeface="Cambria Math" panose="02040503050406030204" pitchFamily="18" charset="0"/>
                              </a:rPr>
                              <m:t>𝑛</m:t>
                            </m:r>
                          </m:sup>
                        </m:sSup>
                      </m:e>
                    </m:d>
                  </m:oMath>
                </a14:m>
                <a:r>
                  <a:rPr lang="lv-LV" dirty="0"/>
                  <a:t>, ievieto </a:t>
                </a:r>
                <a:br>
                  <a:rPr lang="lv-LV" dirty="0"/>
                </a:br>
                <a14:m>
                  <m:oMath xmlns:m="http://schemas.openxmlformats.org/officeDocument/2006/math">
                    <m:r>
                      <a:rPr lang="lv-LV" b="0" i="1" smtClean="0">
                        <a:latin typeface="Cambria Math" panose="02040503050406030204" pitchFamily="18" charset="0"/>
                      </a:rPr>
                      <m:t>𝑦</m:t>
                    </m:r>
                    <m:r>
                      <a:rPr lang="lv-LV" b="0" i="1" smtClean="0">
                        <a:latin typeface="Cambria Math" panose="02040503050406030204" pitchFamily="18" charset="0"/>
                        <a:ea typeface="Cambria Math" panose="02040503050406030204" pitchFamily="18" charset="0"/>
                      </a:rPr>
                      <m:t>≡−</m:t>
                    </m:r>
                    <m:r>
                      <a:rPr lang="lv-LV" b="0" i="1" smtClean="0">
                        <a:latin typeface="Cambria Math" panose="02040503050406030204" pitchFamily="18" charset="0"/>
                        <a:ea typeface="Cambria Math" panose="02040503050406030204" pitchFamily="18" charset="0"/>
                      </a:rPr>
                      <m:t>𝑥</m:t>
                    </m:r>
                    <m:r>
                      <a:rPr lang="lv-LV" b="0" i="1" smtClean="0">
                        <a:latin typeface="Cambria Math" panose="02040503050406030204" pitchFamily="18" charset="0"/>
                        <a:ea typeface="Cambria Math" panose="02040503050406030204" pitchFamily="18" charset="0"/>
                      </a:rPr>
                      <m:t> (</m:t>
                    </m:r>
                    <m:r>
                      <m:rPr>
                        <m:sty m:val="p"/>
                      </m:rPr>
                      <a:rPr lang="lv-LV" b="0" i="0" smtClean="0">
                        <a:latin typeface="Cambria Math" panose="02040503050406030204" pitchFamily="18" charset="0"/>
                        <a:ea typeface="Cambria Math" panose="02040503050406030204" pitchFamily="18" charset="0"/>
                      </a:rPr>
                      <m:t>mod</m:t>
                    </m:r>
                    <m:r>
                      <a:rPr lang="lv-LV" b="0" i="1" smtClean="0">
                        <a:latin typeface="Cambria Math" panose="02040503050406030204" pitchFamily="18" charset="0"/>
                        <a:ea typeface="Cambria Math" panose="02040503050406030204" pitchFamily="18" charset="0"/>
                      </a:rPr>
                      <m:t> </m:t>
                    </m:r>
                    <m:r>
                      <a:rPr lang="lv-LV" b="0" i="1" smtClean="0">
                        <a:latin typeface="Cambria Math" panose="02040503050406030204" pitchFamily="18" charset="0"/>
                        <a:ea typeface="Cambria Math" panose="02040503050406030204" pitchFamily="18" charset="0"/>
                      </a:rPr>
                      <m:t>𝑝</m:t>
                    </m:r>
                    <m:r>
                      <a:rPr lang="lv-LV" b="0" i="1" smtClean="0">
                        <a:latin typeface="Cambria Math" panose="02040503050406030204" pitchFamily="18" charset="0"/>
                        <a:ea typeface="Cambria Math" panose="02040503050406030204" pitchFamily="18" charset="0"/>
                      </a:rPr>
                      <m:t>)</m:t>
                    </m:r>
                  </m:oMath>
                </a14:m>
                <a:r>
                  <a:rPr lang="lv-LV" dirty="0"/>
                  <a:t> un pārliecinās, ka otrā iekava ir kongruenta ar </a:t>
                </a:r>
                <a14:m>
                  <m:oMath xmlns:m="http://schemas.openxmlformats.org/officeDocument/2006/math">
                    <m:r>
                      <a:rPr lang="lv-LV" i="1" dirty="0" smtClean="0">
                        <a:latin typeface="Cambria Math" panose="02040503050406030204" pitchFamily="18" charset="0"/>
                      </a:rPr>
                      <m:t>𝑛</m:t>
                    </m:r>
                    <m:sSup>
                      <m:sSupPr>
                        <m:ctrlPr>
                          <a:rPr lang="lv-LV" i="1" dirty="0" smtClean="0">
                            <a:latin typeface="Cambria Math" panose="02040503050406030204" pitchFamily="18" charset="0"/>
                          </a:rPr>
                        </m:ctrlPr>
                      </m:sSupPr>
                      <m:e>
                        <m:r>
                          <a:rPr lang="lv-LV" b="0" i="1" dirty="0" smtClean="0">
                            <a:latin typeface="Cambria Math" panose="02040503050406030204" pitchFamily="18" charset="0"/>
                          </a:rPr>
                          <m:t>𝑥</m:t>
                        </m:r>
                      </m:e>
                      <m:sup>
                        <m:r>
                          <a:rPr lang="lv-LV" b="0" i="1" dirty="0" smtClean="0">
                            <a:latin typeface="Cambria Math" panose="02040503050406030204" pitchFamily="18" charset="0"/>
                          </a:rPr>
                          <m:t>𝑛</m:t>
                        </m:r>
                        <m:r>
                          <a:rPr lang="lv-LV" b="0" i="1" dirty="0" smtClean="0">
                            <a:latin typeface="Cambria Math" panose="02040503050406030204" pitchFamily="18" charset="0"/>
                          </a:rPr>
                          <m:t>−1</m:t>
                        </m:r>
                      </m:sup>
                    </m:sSup>
                  </m:oMath>
                </a14:m>
                <a:r>
                  <a:rPr lang="lv-LV" dirty="0"/>
                  <a:t>, t.i. nedalās ar </a:t>
                </a:r>
                <a14:m>
                  <m:oMath xmlns:m="http://schemas.openxmlformats.org/officeDocument/2006/math">
                    <m:r>
                      <a:rPr lang="lv-LV" i="1" dirty="0" smtClean="0">
                        <a:latin typeface="Cambria Math" panose="02040503050406030204" pitchFamily="18" charset="0"/>
                      </a:rPr>
                      <m:t>𝑝</m:t>
                    </m:r>
                  </m:oMath>
                </a14:m>
                <a:r>
                  <a:rPr lang="lv-LV" dirty="0"/>
                  <a:t>. </a:t>
                </a:r>
              </a:p>
              <a:p>
                <a:r>
                  <a:rPr lang="lv-LV" b="1" dirty="0"/>
                  <a:t>Lemma #2: </a:t>
                </a:r>
                <a:r>
                  <a:rPr lang="lv-LV" dirty="0"/>
                  <a:t>Ja iepriekšējā lemmā </a:t>
                </a:r>
                <a14:m>
                  <m:oMath xmlns:m="http://schemas.openxmlformats.org/officeDocument/2006/math">
                    <m:r>
                      <a:rPr lang="lv-LV" i="1" dirty="0" smtClean="0">
                        <a:latin typeface="Cambria Math" panose="02040503050406030204" pitchFamily="18" charset="0"/>
                      </a:rPr>
                      <m:t>𝑝</m:t>
                    </m:r>
                  </m:oMath>
                </a14:m>
                <a:r>
                  <a:rPr lang="lv-LV" dirty="0"/>
                  <a:t> dala </a:t>
                </a:r>
                <a14:m>
                  <m:oMath xmlns:m="http://schemas.openxmlformats.org/officeDocument/2006/math">
                    <m:r>
                      <a:rPr lang="lv-LV" i="1" dirty="0" smtClean="0">
                        <a:latin typeface="Cambria Math" panose="02040503050406030204" pitchFamily="18" charset="0"/>
                      </a:rPr>
                      <m:t>𝑥</m:t>
                    </m:r>
                    <m:r>
                      <a:rPr lang="lv-LV" i="1" dirty="0" smtClean="0">
                        <a:latin typeface="Cambria Math" panose="02040503050406030204" pitchFamily="18" charset="0"/>
                      </a:rPr>
                      <m:t>+</m:t>
                    </m:r>
                    <m:r>
                      <a:rPr lang="lv-LV" i="1" dirty="0" smtClean="0">
                        <a:latin typeface="Cambria Math" panose="02040503050406030204" pitchFamily="18" charset="0"/>
                      </a:rPr>
                      <m:t>𝑦</m:t>
                    </m:r>
                  </m:oMath>
                </a14:m>
                <a:r>
                  <a:rPr lang="lv-LV" dirty="0"/>
                  <a:t> (nevis </a:t>
                </a:r>
                <a14:m>
                  <m:oMath xmlns:m="http://schemas.openxmlformats.org/officeDocument/2006/math">
                    <m:r>
                      <a:rPr lang="lv-LV" i="1" dirty="0" smtClean="0">
                        <a:latin typeface="Cambria Math" panose="02040503050406030204" pitchFamily="18" charset="0"/>
                      </a:rPr>
                      <m:t>𝑥</m:t>
                    </m:r>
                    <m:r>
                      <a:rPr lang="lv-LV" i="1" dirty="0" smtClean="0">
                        <a:latin typeface="Cambria Math" panose="02040503050406030204" pitchFamily="18" charset="0"/>
                      </a:rPr>
                      <m:t>−</m:t>
                    </m:r>
                    <m:r>
                      <a:rPr lang="lv-LV" i="1" dirty="0" smtClean="0">
                        <a:latin typeface="Cambria Math" panose="02040503050406030204" pitchFamily="18" charset="0"/>
                      </a:rPr>
                      <m:t>𝑦</m:t>
                    </m:r>
                  </m:oMath>
                </a14:m>
                <a:r>
                  <a:rPr lang="lv-LV" dirty="0"/>
                  <a:t>) un </a:t>
                </a:r>
                <a14:m>
                  <m:oMath xmlns:m="http://schemas.openxmlformats.org/officeDocument/2006/math">
                    <m:r>
                      <a:rPr lang="lv-LV" i="1" dirty="0" smtClean="0">
                        <a:latin typeface="Cambria Math" panose="02040503050406030204" pitchFamily="18" charset="0"/>
                      </a:rPr>
                      <m:t>𝑛</m:t>
                    </m:r>
                  </m:oMath>
                </a14:m>
                <a:r>
                  <a:rPr lang="lv-LV" dirty="0"/>
                  <a:t> ir nepāru, tad:</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d>
                        <m:dPr>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r>
                                <a:rPr lang="lv-LV" b="0" i="1" smtClean="0">
                                  <a:latin typeface="Cambria Math" panose="02040503050406030204" pitchFamily="18" charset="0"/>
                                </a:rPr>
                                <m:t>𝑥</m:t>
                              </m:r>
                            </m:e>
                            <m:sup>
                              <m:r>
                                <a:rPr lang="lv-LV" b="0" i="1" smtClean="0">
                                  <a:latin typeface="Cambria Math" panose="02040503050406030204" pitchFamily="18" charset="0"/>
                                </a:rPr>
                                <m:t>𝑛</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𝑦</m:t>
                              </m:r>
                            </m:e>
                            <m:sup>
                              <m:r>
                                <a:rPr lang="lv-LV" b="0" i="1" smtClean="0">
                                  <a:latin typeface="Cambria Math" panose="02040503050406030204" pitchFamily="18" charset="0"/>
                                </a:rPr>
                                <m:t>𝑛</m:t>
                              </m:r>
                            </m:sup>
                          </m:sSup>
                        </m:e>
                      </m:d>
                      <m:r>
                        <a:rPr lang="lv-LV" b="0" i="1" smtClean="0">
                          <a:latin typeface="Cambria Math" panose="02040503050406030204" pitchFamily="18" charset="0"/>
                        </a:rPr>
                        <m:t>= </m:t>
                      </m:r>
                      <m:sSub>
                        <m:sSubPr>
                          <m:ctrlPr>
                            <a:rPr lang="lv-LV" b="0"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r>
                        <a:rPr lang="lv-LV" b="0" i="1" smtClean="0">
                          <a:latin typeface="Cambria Math" panose="02040503050406030204" pitchFamily="18" charset="0"/>
                        </a:rPr>
                        <m:t>(</m:t>
                      </m:r>
                      <m:r>
                        <a:rPr lang="lv-LV" b="0" i="1" smtClean="0">
                          <a:latin typeface="Cambria Math" panose="02040503050406030204" pitchFamily="18" charset="0"/>
                        </a:rPr>
                        <m:t>𝑥</m:t>
                      </m:r>
                      <m:r>
                        <a:rPr lang="lv-LV" b="0" i="1" smtClean="0">
                          <a:latin typeface="Cambria Math" panose="02040503050406030204" pitchFamily="18" charset="0"/>
                        </a:rPr>
                        <m:t>+</m:t>
                      </m:r>
                      <m:r>
                        <a:rPr lang="lv-LV" b="0" i="1" smtClean="0">
                          <a:latin typeface="Cambria Math" panose="02040503050406030204" pitchFamily="18" charset="0"/>
                        </a:rPr>
                        <m:t>𝑦</m:t>
                      </m:r>
                      <m:r>
                        <a:rPr lang="lv-LV" b="0" i="1" smtClean="0">
                          <a:latin typeface="Cambria Math" panose="02040503050406030204" pitchFamily="18" charset="0"/>
                        </a:rPr>
                        <m:t>)</m:t>
                      </m:r>
                    </m:oMath>
                  </m:oMathPara>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3"/>
                <a:stretch>
                  <a:fillRect l="-2163" t="-2318" r="-2812" b="-77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lv-LV" dirty="0"/>
                  <a:t>Kas notiek, ja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 | </m:t>
                    </m:r>
                    <m:r>
                      <a:rPr lang="en-US" i="1" dirty="0" smtClean="0">
                        <a:latin typeface="Cambria Math" panose="02040503050406030204" pitchFamily="18" charset="0"/>
                      </a:rPr>
                      <m:t>𝑥</m:t>
                    </m:r>
                    <m:r>
                      <a:rPr lang="en-US" i="1" dirty="0" smtClean="0">
                        <a:latin typeface="Cambria Math" panose="02040503050406030204" pitchFamily="18" charset="0"/>
                      </a:rPr>
                      <m:t>−</m:t>
                    </m:r>
                    <m:r>
                      <a:rPr lang="en-US" i="1" dirty="0" smtClean="0">
                        <a:latin typeface="Cambria Math" panose="02040503050406030204" pitchFamily="18" charset="0"/>
                      </a:rPr>
                      <m:t>𝑦</m:t>
                    </m:r>
                  </m:oMath>
                </a14:m>
                <a:r>
                  <a:rPr lang="lv-LV" dirty="0"/>
                  <a:t>  (un attiecīgi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 | </m:t>
                    </m:r>
                    <m:r>
                      <a:rPr lang="en-US" i="1" dirty="0" smtClean="0">
                        <a:latin typeface="Cambria Math" panose="02040503050406030204" pitchFamily="18" charset="0"/>
                      </a:rPr>
                      <m:t>𝑥</m:t>
                    </m:r>
                    <m:r>
                      <a:rPr lang="lv-LV" i="1" dirty="0" smtClean="0">
                        <a:latin typeface="Cambria Math" panose="02040503050406030204" pitchFamily="18" charset="0"/>
                      </a:rPr>
                      <m:t>+</m:t>
                    </m:r>
                    <m:r>
                      <a:rPr lang="en-US" i="1" dirty="0" smtClean="0">
                        <a:latin typeface="Cambria Math" panose="02040503050406030204" pitchFamily="18" charset="0"/>
                      </a:rPr>
                      <m:t>𝑦</m:t>
                    </m:r>
                  </m:oMath>
                </a14:m>
                <a:r>
                  <a:rPr lang="en-US" dirty="0"/>
                  <a:t> </a:t>
                </a:r>
                <a:r>
                  <a:rPr lang="lv-LV" dirty="0"/>
                  <a:t>)</a:t>
                </a:r>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4"/>
                <a:stretch>
                  <a:fillRect l="-2419" t="-22222" b="-46032"/>
                </a:stretch>
              </a:blipFill>
            </p:spPr>
            <p:txBody>
              <a:bodyPr/>
              <a:lstStyle/>
              <a:p>
                <a:r>
                  <a:rPr lang="en-US">
                    <a:noFill/>
                  </a:rPr>
                  <a:t> </a:t>
                </a:r>
              </a:p>
            </p:txBody>
          </p:sp>
        </mc:Fallback>
      </mc:AlternateContent>
    </p:spTree>
    <p:extLst>
      <p:ext uri="{BB962C8B-B14F-4D97-AF65-F5344CB8AC3E}">
        <p14:creationId xmlns:p14="http://schemas.microsoft.com/office/powerpoint/2010/main" val="32197485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47471" y="758505"/>
                <a:ext cx="8456803" cy="1532519"/>
              </a:xfrm>
            </p:spPr>
            <p:txBody>
              <a:bodyPr>
                <a:noAutofit/>
              </a:bodyPr>
              <a:lstStyle/>
              <a:p>
                <a:r>
                  <a:rPr lang="lv-LV" b="1" dirty="0"/>
                  <a:t>Lemma #3 (LTE):</a:t>
                </a:r>
                <a:r>
                  <a:rPr lang="en-US" b="1" dirty="0"/>
                  <a:t> </a:t>
                </a:r>
                <a:r>
                  <a:rPr lang="lv-LV" dirty="0"/>
                  <a:t>Skaitļi</a:t>
                </a:r>
                <a:r>
                  <a:rPr lang="en-US" dirty="0"/>
                  <a:t> </a:t>
                </a:r>
                <a14:m>
                  <m:oMath xmlns:m="http://schemas.openxmlformats.org/officeDocument/2006/math">
                    <m:r>
                      <a:rPr lang="en-US" i="1" dirty="0" smtClean="0">
                        <a:latin typeface="Cambria Math" panose="02040503050406030204" pitchFamily="18" charset="0"/>
                      </a:rPr>
                      <m:t>𝑥</m:t>
                    </m:r>
                  </m:oMath>
                </a14:m>
                <a:r>
                  <a:rPr lang="lv-LV" dirty="0"/>
                  <a:t> un </a:t>
                </a:r>
                <a14:m>
                  <m:oMath xmlns:m="http://schemas.openxmlformats.org/officeDocument/2006/math">
                    <m:r>
                      <a:rPr lang="lv-LV" i="1" dirty="0" smtClean="0">
                        <a:latin typeface="Cambria Math" panose="02040503050406030204" pitchFamily="18" charset="0"/>
                      </a:rPr>
                      <m:t>𝑦</m:t>
                    </m:r>
                  </m:oMath>
                </a14:m>
                <a:r>
                  <a:rPr lang="lv-LV" dirty="0"/>
                  <a:t> ir veseli (ne obligāti pozitīvi); </a:t>
                </a:r>
                <a14:m>
                  <m:oMath xmlns:m="http://schemas.openxmlformats.org/officeDocument/2006/math">
                    <m:r>
                      <a:rPr lang="lv-LV" i="1" dirty="0" smtClean="0">
                        <a:latin typeface="Cambria Math" panose="02040503050406030204" pitchFamily="18" charset="0"/>
                      </a:rPr>
                      <m:t>𝑛</m:t>
                    </m:r>
                  </m:oMath>
                </a14:m>
                <a:r>
                  <a:rPr lang="lv-LV" dirty="0"/>
                  <a:t> ir naturāls un </a:t>
                </a:r>
                <a14:m>
                  <m:oMath xmlns:m="http://schemas.openxmlformats.org/officeDocument/2006/math">
                    <m:r>
                      <a:rPr lang="lv-LV" i="1" dirty="0" smtClean="0">
                        <a:latin typeface="Cambria Math" panose="02040503050406030204" pitchFamily="18" charset="0"/>
                      </a:rPr>
                      <m:t>𝑝</m:t>
                    </m:r>
                  </m:oMath>
                </a14:m>
                <a:r>
                  <a:rPr lang="lv-LV" dirty="0"/>
                  <a:t> – nepāru pirmskaitlis, kam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 | </m:t>
                    </m:r>
                    <m:r>
                      <a:rPr lang="en-US" i="1" dirty="0">
                        <a:latin typeface="Cambria Math" panose="02040503050406030204" pitchFamily="18" charset="0"/>
                      </a:rPr>
                      <m:t>𝑥</m:t>
                    </m:r>
                    <m:r>
                      <a:rPr lang="en-US" i="1" dirty="0">
                        <a:latin typeface="Cambria Math" panose="02040503050406030204" pitchFamily="18" charset="0"/>
                      </a:rPr>
                      <m:t>−</m:t>
                    </m:r>
                    <m:r>
                      <a:rPr lang="en-US" i="1" dirty="0" smtClean="0">
                        <a:latin typeface="Cambria Math" panose="02040503050406030204" pitchFamily="18" charset="0"/>
                      </a:rPr>
                      <m:t>𝑦</m:t>
                    </m:r>
                  </m:oMath>
                </a14:m>
                <a:r>
                  <a:rPr lang="lv-LV" dirty="0"/>
                  <a:t>, savukārt </a:t>
                </a:r>
                <a14:m>
                  <m:oMath xmlns:m="http://schemas.openxmlformats.org/officeDocument/2006/math">
                    <m:r>
                      <a:rPr lang="lv-LV" i="1" dirty="0" smtClean="0">
                        <a:latin typeface="Cambria Math" panose="02040503050406030204" pitchFamily="18" charset="0"/>
                      </a:rPr>
                      <m:t>𝑥</m:t>
                    </m:r>
                  </m:oMath>
                </a14:m>
                <a:r>
                  <a:rPr lang="lv-LV" dirty="0"/>
                  <a:t> un </a:t>
                </a:r>
                <a14:m>
                  <m:oMath xmlns:m="http://schemas.openxmlformats.org/officeDocument/2006/math">
                    <m:r>
                      <a:rPr lang="lv-LV" i="1" dirty="0" smtClean="0">
                        <a:latin typeface="Cambria Math" panose="02040503050406030204" pitchFamily="18" charset="0"/>
                      </a:rPr>
                      <m:t>𝑦</m:t>
                    </m:r>
                  </m:oMath>
                </a14:m>
                <a:r>
                  <a:rPr lang="lv-LV" dirty="0"/>
                  <a:t> nedalās ar </a:t>
                </a:r>
                <a14:m>
                  <m:oMath xmlns:m="http://schemas.openxmlformats.org/officeDocument/2006/math">
                    <m:r>
                      <a:rPr lang="lv-LV" i="1" dirty="0" smtClean="0">
                        <a:latin typeface="Cambria Math" panose="02040503050406030204" pitchFamily="18" charset="0"/>
                      </a:rPr>
                      <m:t>𝑝</m:t>
                    </m:r>
                  </m:oMath>
                </a14:m>
                <a:r>
                  <a:rPr lang="lv-LV" dirty="0"/>
                  <a:t> </a:t>
                </a:r>
                <a:r>
                  <a:rPr lang="en-US" dirty="0"/>
                  <a:t>(</a:t>
                </a:r>
                <a:r>
                  <a:rPr lang="lv-LV" dirty="0"/>
                  <a:t>t.i.</a:t>
                </a:r>
                <a:r>
                  <a:rPr lang="en-US" dirty="0"/>
                  <a:t>,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m:t>
                    </m:r>
                    <m:r>
                      <a:rPr lang="en-US" i="1" dirty="0" smtClean="0">
                        <a:latin typeface="Cambria Math" panose="02040503050406030204" pitchFamily="18" charset="0"/>
                      </a:rPr>
                      <m:t>𝑥</m:t>
                    </m:r>
                  </m:oMath>
                </a14:m>
                <a:r>
                  <a:rPr lang="en-US" dirty="0"/>
                  <a:t> and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m:t>
                    </m:r>
                    <m:r>
                      <a:rPr lang="en-US" i="1" dirty="0" smtClean="0">
                        <a:latin typeface="Cambria Math" panose="02040503050406030204" pitchFamily="18" charset="0"/>
                      </a:rPr>
                      <m:t>𝑦</m:t>
                    </m:r>
                  </m:oMath>
                </a14:m>
                <a:r>
                  <a:rPr lang="en-US" dirty="0"/>
                  <a:t>). </a:t>
                </a:r>
                <a:r>
                  <a:rPr lang="lv-LV" dirty="0"/>
                  <a:t>Tad izpildās: </a:t>
                </a:r>
              </a:p>
              <a:p>
                <a:pPr/>
                <a14:m>
                  <m:oMathPara xmlns:m="http://schemas.openxmlformats.org/officeDocument/2006/math">
                    <m:oMathParaPr>
                      <m:jc m:val="centerGroup"/>
                    </m:oMathParaPr>
                    <m:oMath xmlns:m="http://schemas.openxmlformats.org/officeDocument/2006/math">
                      <m:sSub>
                        <m:sSubPr>
                          <m:ctrlPr>
                            <a:rPr lang="lv-LV" i="1">
                              <a:latin typeface="Cambria Math" panose="02040503050406030204" pitchFamily="18" charset="0"/>
                            </a:rPr>
                          </m:ctrlPr>
                        </m:sSubPr>
                        <m:e>
                          <m:r>
                            <a:rPr lang="lv-LV" i="1">
                              <a:latin typeface="Cambria Math" panose="02040503050406030204" pitchFamily="18" charset="0"/>
                            </a:rPr>
                            <m:t>𝑣</m:t>
                          </m:r>
                        </m:e>
                        <m:sub>
                          <m:r>
                            <a:rPr lang="lv-LV" i="1">
                              <a:latin typeface="Cambria Math" panose="02040503050406030204" pitchFamily="18" charset="0"/>
                            </a:rPr>
                            <m:t>𝑝</m:t>
                          </m:r>
                        </m:sub>
                      </m:sSub>
                      <m:d>
                        <m:dPr>
                          <m:ctrlPr>
                            <a:rPr lang="lv-LV" i="1">
                              <a:latin typeface="Cambria Math" panose="02040503050406030204" pitchFamily="18" charset="0"/>
                            </a:rPr>
                          </m:ctrlPr>
                        </m:dPr>
                        <m:e>
                          <m:sSup>
                            <m:sSupPr>
                              <m:ctrlPr>
                                <a:rPr lang="lv-LV" i="1">
                                  <a:latin typeface="Cambria Math" panose="02040503050406030204" pitchFamily="18" charset="0"/>
                                </a:rPr>
                              </m:ctrlPr>
                            </m:sSupPr>
                            <m:e>
                              <m:r>
                                <a:rPr lang="lv-LV" i="1">
                                  <a:latin typeface="Cambria Math" panose="02040503050406030204" pitchFamily="18" charset="0"/>
                                </a:rPr>
                                <m:t>𝑥</m:t>
                              </m:r>
                            </m:e>
                            <m:sup>
                              <m:r>
                                <a:rPr lang="lv-LV" i="1">
                                  <a:latin typeface="Cambria Math" panose="02040503050406030204" pitchFamily="18" charset="0"/>
                                </a:rPr>
                                <m:t>𝑛</m:t>
                              </m:r>
                            </m:sup>
                          </m:sSup>
                          <m:r>
                            <a:rPr lang="lv-LV" i="1">
                              <a:latin typeface="Cambria Math" panose="02040503050406030204" pitchFamily="18" charset="0"/>
                            </a:rPr>
                            <m:t>−</m:t>
                          </m:r>
                          <m:sSup>
                            <m:sSupPr>
                              <m:ctrlPr>
                                <a:rPr lang="lv-LV" i="1">
                                  <a:latin typeface="Cambria Math" panose="02040503050406030204" pitchFamily="18" charset="0"/>
                                </a:rPr>
                              </m:ctrlPr>
                            </m:sSupPr>
                            <m:e>
                              <m:r>
                                <a:rPr lang="lv-LV" i="1">
                                  <a:latin typeface="Cambria Math" panose="02040503050406030204" pitchFamily="18" charset="0"/>
                                </a:rPr>
                                <m:t>𝑦</m:t>
                              </m:r>
                            </m:e>
                            <m:sup>
                              <m:r>
                                <a:rPr lang="lv-LV" i="1">
                                  <a:latin typeface="Cambria Math" panose="02040503050406030204" pitchFamily="18" charset="0"/>
                                </a:rPr>
                                <m:t>𝑛</m:t>
                              </m:r>
                            </m:sup>
                          </m:sSup>
                        </m:e>
                      </m:d>
                      <m:r>
                        <a:rPr lang="lv-LV" i="1">
                          <a:latin typeface="Cambria Math" panose="02040503050406030204" pitchFamily="18" charset="0"/>
                        </a:rPr>
                        <m:t>=</m:t>
                      </m:r>
                      <m:sSub>
                        <m:sSubPr>
                          <m:ctrlPr>
                            <a:rPr lang="lv-LV" i="1">
                              <a:latin typeface="Cambria Math" panose="02040503050406030204" pitchFamily="18" charset="0"/>
                            </a:rPr>
                          </m:ctrlPr>
                        </m:sSubPr>
                        <m:e>
                          <m:r>
                            <a:rPr lang="lv-LV" i="1">
                              <a:latin typeface="Cambria Math" panose="02040503050406030204" pitchFamily="18" charset="0"/>
                            </a:rPr>
                            <m:t>𝑣</m:t>
                          </m:r>
                        </m:e>
                        <m:sub>
                          <m:r>
                            <a:rPr lang="lv-LV" i="1">
                              <a:latin typeface="Cambria Math" panose="02040503050406030204" pitchFamily="18" charset="0"/>
                            </a:rPr>
                            <m:t>𝑝</m:t>
                          </m:r>
                        </m:sub>
                      </m:sSub>
                      <m:d>
                        <m:dPr>
                          <m:ctrlPr>
                            <a:rPr lang="lv-LV" i="1">
                              <a:latin typeface="Cambria Math" panose="02040503050406030204" pitchFamily="18" charset="0"/>
                            </a:rPr>
                          </m:ctrlPr>
                        </m:dPr>
                        <m:e>
                          <m:r>
                            <a:rPr lang="lv-LV" i="1">
                              <a:latin typeface="Cambria Math" panose="02040503050406030204" pitchFamily="18" charset="0"/>
                            </a:rPr>
                            <m:t>𝑥</m:t>
                          </m:r>
                          <m:r>
                            <a:rPr lang="lv-LV" i="1">
                              <a:latin typeface="Cambria Math" panose="02040503050406030204" pitchFamily="18" charset="0"/>
                            </a:rPr>
                            <m:t>−</m:t>
                          </m:r>
                          <m:r>
                            <a:rPr lang="lv-LV" i="1">
                              <a:latin typeface="Cambria Math" panose="02040503050406030204" pitchFamily="18" charset="0"/>
                            </a:rPr>
                            <m:t>𝑦</m:t>
                          </m:r>
                        </m:e>
                      </m:d>
                      <m:r>
                        <a:rPr lang="lv-LV" b="0" i="1" smtClean="0">
                          <a:latin typeface="Cambria Math" panose="02040503050406030204" pitchFamily="18" charset="0"/>
                        </a:rPr>
                        <m:t>+</m:t>
                      </m:r>
                      <m:sSub>
                        <m:sSubPr>
                          <m:ctrlPr>
                            <a:rPr lang="lv-LV" b="0"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d>
                        <m:dPr>
                          <m:ctrlPr>
                            <a:rPr lang="lv-LV" b="0" i="1" smtClean="0">
                              <a:latin typeface="Cambria Math" panose="02040503050406030204" pitchFamily="18" charset="0"/>
                            </a:rPr>
                          </m:ctrlPr>
                        </m:dPr>
                        <m:e>
                          <m:r>
                            <a:rPr lang="lv-LV" b="0" i="1" smtClean="0">
                              <a:latin typeface="Cambria Math" panose="02040503050406030204" pitchFamily="18" charset="0"/>
                            </a:rPr>
                            <m:t>𝑛</m:t>
                          </m:r>
                        </m:e>
                      </m:d>
                      <m:r>
                        <a:rPr lang="lv-LV" b="0" i="1" smtClean="0">
                          <a:latin typeface="Cambria Math" panose="02040503050406030204" pitchFamily="18" charset="0"/>
                        </a:rPr>
                        <m:t>.</m:t>
                      </m:r>
                    </m:oMath>
                  </m:oMathPara>
                </a14:m>
                <a:endParaRPr lang="lv-LV" dirty="0"/>
              </a:p>
              <a:p>
                <a:r>
                  <a:rPr lang="lv-LV" b="1" dirty="0"/>
                  <a:t>Piemērs: </a:t>
                </a:r>
                <a:r>
                  <a:rPr lang="lv-LV" dirty="0"/>
                  <a:t>Zīmējam grafiku: </a:t>
                </a:r>
                <a14:m>
                  <m:oMath xmlns:m="http://schemas.openxmlformats.org/officeDocument/2006/math">
                    <m:r>
                      <a:rPr lang="lv-LV" b="0" i="1" smtClean="0">
                        <a:latin typeface="Cambria Math" panose="02040503050406030204" pitchFamily="18" charset="0"/>
                      </a:rPr>
                      <m:t>𝑓</m:t>
                    </m:r>
                    <m:d>
                      <m:dPr>
                        <m:ctrlPr>
                          <a:rPr lang="lv-LV" b="0" i="1" smtClean="0">
                            <a:latin typeface="Cambria Math" panose="02040503050406030204" pitchFamily="18" charset="0"/>
                          </a:rPr>
                        </m:ctrlPr>
                      </m:dPr>
                      <m:e>
                        <m:r>
                          <a:rPr lang="lv-LV" b="0" i="1" smtClean="0">
                            <a:latin typeface="Cambria Math" panose="02040503050406030204" pitchFamily="18" charset="0"/>
                          </a:rPr>
                          <m:t>𝑛</m:t>
                        </m:r>
                      </m:e>
                    </m:d>
                    <m:r>
                      <a:rPr lang="lv-LV" b="0" i="1" smtClean="0">
                        <a:latin typeface="Cambria Math" panose="02040503050406030204" pitchFamily="18" charset="0"/>
                      </a:rPr>
                      <m:t>= </m:t>
                    </m:r>
                    <m:sSub>
                      <m:sSubPr>
                        <m:ctrlPr>
                          <a:rPr lang="lv-LV" b="0"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3</m:t>
                        </m:r>
                      </m:sub>
                    </m:sSub>
                    <m:d>
                      <m:dPr>
                        <m:ctrlPr>
                          <a:rPr lang="lv-LV" b="0" i="1" smtClean="0">
                            <a:latin typeface="Cambria Math" panose="02040503050406030204" pitchFamily="18" charset="0"/>
                          </a:rPr>
                        </m:ctrlPr>
                      </m:dPr>
                      <m:e>
                        <m:sSup>
                          <m:sSupPr>
                            <m:ctrlPr>
                              <a:rPr lang="lv-LV" b="0" i="1" smtClean="0">
                                <a:latin typeface="Cambria Math" panose="02040503050406030204" pitchFamily="18" charset="0"/>
                              </a:rPr>
                            </m:ctrlPr>
                          </m:sSupPr>
                          <m:e>
                            <m:r>
                              <a:rPr lang="lv-LV" b="0" i="1" smtClean="0">
                                <a:latin typeface="Cambria Math" panose="02040503050406030204" pitchFamily="18" charset="0"/>
                              </a:rPr>
                              <m:t>10</m:t>
                            </m:r>
                          </m:e>
                          <m:sup>
                            <m:r>
                              <a:rPr lang="lv-LV" b="0" i="1" smtClean="0">
                                <a:latin typeface="Cambria Math" panose="02040503050406030204" pitchFamily="18" charset="0"/>
                              </a:rPr>
                              <m:t>𝑛</m:t>
                            </m:r>
                          </m:sup>
                        </m:sSup>
                        <m:r>
                          <a:rPr lang="lv-LV" b="0" i="1" smtClean="0">
                            <a:latin typeface="Cambria Math" panose="02040503050406030204" pitchFamily="18" charset="0"/>
                          </a:rPr>
                          <m:t>−1</m:t>
                        </m:r>
                      </m:e>
                    </m:d>
                  </m:oMath>
                </a14:m>
                <a:r>
                  <a:rPr lang="lv-LV" dirty="0"/>
                  <a:t>.</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47471" y="758505"/>
                <a:ext cx="8456803" cy="1532519"/>
              </a:xfrm>
              <a:blipFill rotWithShape="0">
                <a:blip r:embed="rId3"/>
                <a:stretch>
                  <a:fillRect l="-2163" t="-5556" r="-793" b="-380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lv-LV" dirty="0"/>
                  <a:t>Kāpinātāja pacelšanas lemma (jeb LTE)</a:t>
                </a:r>
                <a:r>
                  <a:rPr lang="en-US" dirty="0"/>
                  <a:t>, ja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&gt;2</m:t>
                    </m:r>
                  </m:oMath>
                </a14:m>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4"/>
                <a:stretch>
                  <a:fillRect l="-2419" t="-22222" b="-46032"/>
                </a:stretch>
              </a:blipFill>
            </p:spPr>
            <p:txBody>
              <a:bodyPr/>
              <a:lstStyle/>
              <a:p>
                <a:r>
                  <a:rPr lang="en-US">
                    <a:noFill/>
                  </a:rPr>
                  <a:t> </a:t>
                </a:r>
              </a:p>
            </p:txBody>
          </p:sp>
        </mc:Fallback>
      </mc:AlternateContent>
      <p:pic>
        <p:nvPicPr>
          <p:cNvPr id="5" name="Picture 4"/>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2139" y="2838356"/>
            <a:ext cx="6248942" cy="2209992"/>
          </a:xfrm>
          <a:prstGeom prst="rect">
            <a:avLst/>
          </a:prstGeom>
        </p:spPr>
      </p:pic>
    </p:spTree>
    <p:extLst>
      <p:ext uri="{BB962C8B-B14F-4D97-AF65-F5344CB8AC3E}">
        <p14:creationId xmlns:p14="http://schemas.microsoft.com/office/powerpoint/2010/main" val="7276233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Autofit/>
              </a:bodyPr>
              <a:lstStyle/>
              <a:p>
                <a:r>
                  <a:rPr lang="en-US" sz="2400" b="1" dirty="0"/>
                  <a:t>Uzdevums 2.9 (Valsts4Posms-1993.9-12.2): </a:t>
                </a:r>
                <a:r>
                  <a:rPr lang="en-US" sz="2400" dirty="0"/>
                  <a:t>Dots </a:t>
                </a:r>
                <a:r>
                  <a:rPr lang="en-US" sz="2400" dirty="0" err="1"/>
                  <a:t>naturāls</a:t>
                </a:r>
                <a:r>
                  <a:rPr lang="en-US" sz="2400" dirty="0"/>
                  <a:t> </a:t>
                </a:r>
                <a:r>
                  <a:rPr lang="en-US" sz="2400" dirty="0" err="1"/>
                  <a:t>skaitlis</a:t>
                </a:r>
                <a:r>
                  <a:rPr lang="en-US" sz="2400" dirty="0"/>
                  <a:t> </a:t>
                </a:r>
                <a14:m>
                  <m:oMath xmlns:m="http://schemas.openxmlformats.org/officeDocument/2006/math">
                    <m:r>
                      <a:rPr lang="en-US" sz="2400" i="1" dirty="0" smtClean="0">
                        <a:latin typeface="Cambria Math" panose="02040503050406030204" pitchFamily="18" charset="0"/>
                      </a:rPr>
                      <m:t>𝑎</m:t>
                    </m:r>
                    <m:r>
                      <a:rPr lang="en-US" sz="2400" i="1" dirty="0" smtClean="0">
                        <a:latin typeface="Cambria Math" panose="02040503050406030204" pitchFamily="18" charset="0"/>
                      </a:rPr>
                      <m:t>&gt;2</m:t>
                    </m:r>
                  </m:oMath>
                </a14:m>
                <a:r>
                  <a:rPr lang="en-US" sz="2400" dirty="0"/>
                  <a:t>. </a:t>
                </a:r>
                <a:r>
                  <a:rPr lang="en-US" sz="2400" dirty="0" err="1"/>
                  <a:t>Pierādīt</a:t>
                </a:r>
                <a:r>
                  <a:rPr lang="en-US" sz="2400" dirty="0"/>
                  <a:t>, </a:t>
                </a:r>
                <a:r>
                  <a:rPr lang="en-US" sz="2400" dirty="0" err="1"/>
                  <a:t>ka</a:t>
                </a:r>
                <a:r>
                  <a:rPr lang="en-US" sz="2400" dirty="0"/>
                  <a:t> </a:t>
                </a:r>
                <a:r>
                  <a:rPr lang="en-US" sz="2400" dirty="0" err="1"/>
                  <a:t>eksistē</a:t>
                </a:r>
                <a:r>
                  <a:rPr lang="en-US" sz="2400" dirty="0"/>
                  <a:t> </a:t>
                </a:r>
                <a:r>
                  <a:rPr lang="en-US" sz="2400" dirty="0" err="1"/>
                  <a:t>tikai</a:t>
                </a:r>
                <a:r>
                  <a:rPr lang="en-US" sz="2400" dirty="0"/>
                  <a:t> </a:t>
                </a:r>
                <a:r>
                  <a:rPr lang="en-US" sz="2400" dirty="0" err="1"/>
                  <a:t>galīgs</a:t>
                </a:r>
                <a:r>
                  <a:rPr lang="en-US" sz="2400" dirty="0"/>
                  <a:t> </a:t>
                </a:r>
                <a:r>
                  <a:rPr lang="en-US" sz="2400" dirty="0" err="1"/>
                  <a:t>skaits</a:t>
                </a:r>
                <a:r>
                  <a:rPr lang="en-US" sz="2400" dirty="0"/>
                  <a:t> </a:t>
                </a:r>
                <a:r>
                  <a:rPr lang="en-US" sz="2400" dirty="0" err="1"/>
                  <a:t>tādu</a:t>
                </a:r>
                <a:r>
                  <a:rPr lang="en-US" sz="2400" dirty="0"/>
                  <a:t> </a:t>
                </a:r>
                <a:r>
                  <a:rPr lang="en-US" sz="2400" dirty="0" err="1"/>
                  <a:t>naturālu</a:t>
                </a:r>
                <a:r>
                  <a:rPr lang="en-US" sz="2400" dirty="0"/>
                  <a:t> </a:t>
                </a:r>
                <a14:m>
                  <m:oMath xmlns:m="http://schemas.openxmlformats.org/officeDocument/2006/math">
                    <m:r>
                      <a:rPr lang="en-US" sz="2400" i="1" dirty="0" smtClean="0">
                        <a:latin typeface="Cambria Math" panose="02040503050406030204" pitchFamily="18" charset="0"/>
                      </a:rPr>
                      <m:t>𝑛</m:t>
                    </m:r>
                  </m:oMath>
                </a14:m>
                <a:r>
                  <a:rPr lang="en-US" sz="2400" dirty="0"/>
                  <a:t>, </a:t>
                </a:r>
                <a:r>
                  <a:rPr lang="en-US" sz="2400" dirty="0" err="1"/>
                  <a:t>ka</a:t>
                </a:r>
                <a:r>
                  <a:rPr lang="en-US" sz="2400" dirty="0"/>
                  <a:t>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𝑛</m:t>
                        </m:r>
                      </m:sup>
                    </m:sSup>
                    <m:r>
                      <a:rPr lang="en-US" sz="2400" b="0" i="1" smtClean="0">
                        <a:latin typeface="Cambria Math" panose="02040503050406030204" pitchFamily="18" charset="0"/>
                      </a:rPr>
                      <m:t>−1</m:t>
                    </m:r>
                  </m:oMath>
                </a14:m>
                <a:r>
                  <a:rPr lang="en-US" sz="2400" dirty="0"/>
                  <a:t> </a:t>
                </a:r>
                <a:r>
                  <a:rPr lang="en-US" sz="2400" dirty="0" err="1"/>
                  <a:t>dalās</a:t>
                </a:r>
                <a:r>
                  <a:rPr lang="en-US" sz="2400" dirty="0"/>
                  <a:t> </a:t>
                </a:r>
                <a:r>
                  <a:rPr lang="en-US" sz="2400" dirty="0" err="1"/>
                  <a:t>ar</a:t>
                </a:r>
                <a:r>
                  <a:rPr lang="en-US" sz="2400" dirty="0"/>
                  <a:t>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2</m:t>
                        </m:r>
                      </m:e>
                      <m:sup>
                        <m:r>
                          <a:rPr lang="en-US" sz="2400" b="0" i="1" smtClean="0">
                            <a:latin typeface="Cambria Math" panose="02040503050406030204" pitchFamily="18" charset="0"/>
                          </a:rPr>
                          <m:t>𝑛</m:t>
                        </m:r>
                      </m:sup>
                    </m:sSup>
                  </m:oMath>
                </a14:m>
                <a:r>
                  <a:rPr lang="en-US" sz="2400" dirty="0"/>
                  <a:t>.</a:t>
                </a:r>
              </a:p>
              <a:p>
                <a:endParaRPr lang="en-US" sz="2400" dirty="0"/>
              </a:p>
              <a:p>
                <a:endParaRPr lang="en-US" sz="2400" dirty="0"/>
              </a:p>
              <a:p>
                <a:r>
                  <a:rPr lang="en-US" sz="2400" dirty="0" err="1"/>
                  <a:t>Izv</a:t>
                </a:r>
                <a:r>
                  <a:rPr lang="lv-LV" sz="2400" dirty="0"/>
                  <a:t>ēlamies «patvaļīgu naturālu skaitli» </a:t>
                </a:r>
                <a14:m>
                  <m:oMath xmlns:m="http://schemas.openxmlformats.org/officeDocument/2006/math">
                    <m:r>
                      <a:rPr lang="lv-LV" sz="2400" i="1" dirty="0" smtClean="0">
                        <a:latin typeface="Cambria Math" panose="02040503050406030204" pitchFamily="18" charset="0"/>
                      </a:rPr>
                      <m:t>17</m:t>
                    </m:r>
                  </m:oMath>
                </a14:m>
                <a:r>
                  <a:rPr lang="lv-LV" sz="2400" dirty="0"/>
                  <a:t>. Aprēķinām tā dažādās pakāpes un to dalāmību ar 2.  </a:t>
                </a:r>
                <a:endParaRPr lang="en-US" sz="2400"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3"/>
                <a:stretch>
                  <a:fillRect l="-2099" t="-275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err="1"/>
              <a:t>Uzdevums</a:t>
            </a:r>
            <a:r>
              <a:rPr lang="en-US" dirty="0"/>
              <a:t> 2.9 </a:t>
            </a:r>
          </a:p>
        </p:txBody>
      </p:sp>
    </p:spTree>
    <p:extLst>
      <p:ext uri="{BB962C8B-B14F-4D97-AF65-F5344CB8AC3E}">
        <p14:creationId xmlns:p14="http://schemas.microsoft.com/office/powerpoint/2010/main" val="41606523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246" y="1019175"/>
            <a:ext cx="8391454" cy="3665714"/>
          </a:xfrm>
        </p:spPr>
      </p:pic>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lv-LV" dirty="0"/>
                  <a:t>Salīdzinājums </a:t>
                </a:r>
                <a14:m>
                  <m:oMath xmlns:m="http://schemas.openxmlformats.org/officeDocument/2006/math">
                    <m:sSub>
                      <m:sSubPr>
                        <m:ctrlPr>
                          <a:rPr lang="lv-LV" i="1" smtClean="0">
                            <a:latin typeface="Cambria Math" panose="02040503050406030204" pitchFamily="18" charset="0"/>
                          </a:rPr>
                        </m:ctrlPr>
                      </m:sSubPr>
                      <m:e>
                        <m:r>
                          <a:rPr lang="lv-LV" b="1" i="1" smtClean="0">
                            <a:latin typeface="Cambria Math" panose="02040503050406030204" pitchFamily="18" charset="0"/>
                          </a:rPr>
                          <m:t>𝒗</m:t>
                        </m:r>
                      </m:e>
                      <m:sub>
                        <m:r>
                          <a:rPr lang="lv-LV" b="1" i="1" smtClean="0">
                            <a:latin typeface="Cambria Math" panose="02040503050406030204" pitchFamily="18" charset="0"/>
                          </a:rPr>
                          <m:t>𝟐</m:t>
                        </m:r>
                      </m:sub>
                    </m:sSub>
                    <m:d>
                      <m:dPr>
                        <m:ctrlPr>
                          <a:rPr lang="lv-LV" b="1" i="1" smtClean="0">
                            <a:latin typeface="Cambria Math" panose="02040503050406030204" pitchFamily="18" charset="0"/>
                          </a:rPr>
                        </m:ctrlPr>
                      </m:dPr>
                      <m:e>
                        <m:r>
                          <a:rPr lang="lv-LV" b="1" i="1" smtClean="0">
                            <a:latin typeface="Cambria Math" panose="02040503050406030204" pitchFamily="18" charset="0"/>
                          </a:rPr>
                          <m:t>𝒏</m:t>
                        </m:r>
                      </m:e>
                    </m:d>
                  </m:oMath>
                </a14:m>
                <a:r>
                  <a:rPr lang="lv-LV" dirty="0"/>
                  <a:t> un </a:t>
                </a:r>
                <a14:m>
                  <m:oMath xmlns:m="http://schemas.openxmlformats.org/officeDocument/2006/math">
                    <m:sSub>
                      <m:sSubPr>
                        <m:ctrlPr>
                          <a:rPr lang="lv-LV" i="1" smtClean="0">
                            <a:latin typeface="Cambria Math" panose="02040503050406030204" pitchFamily="18" charset="0"/>
                          </a:rPr>
                        </m:ctrlPr>
                      </m:sSubPr>
                      <m:e>
                        <m:r>
                          <a:rPr lang="lv-LV" b="1" i="1" smtClean="0">
                            <a:latin typeface="Cambria Math" panose="02040503050406030204" pitchFamily="18" charset="0"/>
                          </a:rPr>
                          <m:t>𝒗</m:t>
                        </m:r>
                      </m:e>
                      <m:sub>
                        <m:r>
                          <a:rPr lang="lv-LV" b="1" i="1" smtClean="0">
                            <a:latin typeface="Cambria Math" panose="02040503050406030204" pitchFamily="18" charset="0"/>
                          </a:rPr>
                          <m:t>𝟐</m:t>
                        </m:r>
                      </m:sub>
                    </m:sSub>
                    <m:d>
                      <m:dPr>
                        <m:ctrlPr>
                          <a:rPr lang="lv-LV" i="1" smtClean="0">
                            <a:latin typeface="Cambria Math" panose="02040503050406030204" pitchFamily="18" charset="0"/>
                          </a:rPr>
                        </m:ctrlPr>
                      </m:dPr>
                      <m:e>
                        <m:sSup>
                          <m:sSupPr>
                            <m:ctrlPr>
                              <a:rPr lang="lv-LV" i="1" smtClean="0">
                                <a:latin typeface="Cambria Math" panose="02040503050406030204" pitchFamily="18" charset="0"/>
                              </a:rPr>
                            </m:ctrlPr>
                          </m:sSupPr>
                          <m:e>
                            <m:r>
                              <a:rPr lang="lv-LV" b="1" i="1" smtClean="0">
                                <a:latin typeface="Cambria Math" panose="02040503050406030204" pitchFamily="18" charset="0"/>
                              </a:rPr>
                              <m:t>𝟏𝟕</m:t>
                            </m:r>
                          </m:e>
                          <m:sup>
                            <m:r>
                              <a:rPr lang="lv-LV" b="1" i="1" smtClean="0">
                                <a:latin typeface="Cambria Math" panose="02040503050406030204" pitchFamily="18" charset="0"/>
                              </a:rPr>
                              <m:t>𝒏</m:t>
                            </m:r>
                          </m:sup>
                        </m:sSup>
                        <m:r>
                          <a:rPr lang="lv-LV" b="1" i="1" smtClean="0">
                            <a:latin typeface="Cambria Math" panose="02040503050406030204" pitchFamily="18" charset="0"/>
                          </a:rPr>
                          <m:t>−</m:t>
                        </m:r>
                        <m:r>
                          <a:rPr lang="lv-LV" b="1" i="1" smtClean="0">
                            <a:latin typeface="Cambria Math" panose="02040503050406030204" pitchFamily="18" charset="0"/>
                          </a:rPr>
                          <m:t>𝟏</m:t>
                        </m:r>
                      </m:e>
                    </m:d>
                  </m:oMath>
                </a14:m>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3"/>
                <a:stretch>
                  <a:fillRect l="-2419" t="-22222" b="-46032"/>
                </a:stretch>
              </a:blipFill>
            </p:spPr>
            <p:txBody>
              <a:bodyPr/>
              <a:lstStyle/>
              <a:p>
                <a:r>
                  <a:rPr lang="en-US">
                    <a:noFill/>
                  </a:rPr>
                  <a:t> </a:t>
                </a:r>
              </a:p>
            </p:txBody>
          </p:sp>
        </mc:Fallback>
      </mc:AlternateContent>
    </p:spTree>
    <p:extLst>
      <p:ext uri="{BB962C8B-B14F-4D97-AF65-F5344CB8AC3E}">
        <p14:creationId xmlns:p14="http://schemas.microsoft.com/office/powerpoint/2010/main" val="7292477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lv-LV" dirty="0"/>
                  <a:t>Salīdzinājums </a:t>
                </a:r>
                <a14:m>
                  <m:oMath xmlns:m="http://schemas.openxmlformats.org/officeDocument/2006/math">
                    <m:sSub>
                      <m:sSubPr>
                        <m:ctrlPr>
                          <a:rPr lang="lv-LV" i="1" smtClean="0">
                            <a:latin typeface="Cambria Math" panose="02040503050406030204" pitchFamily="18" charset="0"/>
                          </a:rPr>
                        </m:ctrlPr>
                      </m:sSubPr>
                      <m:e>
                        <m:r>
                          <a:rPr lang="lv-LV" b="1" i="1" smtClean="0">
                            <a:latin typeface="Cambria Math" panose="02040503050406030204" pitchFamily="18" charset="0"/>
                          </a:rPr>
                          <m:t>𝒗</m:t>
                        </m:r>
                      </m:e>
                      <m:sub>
                        <m:r>
                          <a:rPr lang="lv-LV" b="1" i="1" smtClean="0">
                            <a:latin typeface="Cambria Math" panose="02040503050406030204" pitchFamily="18" charset="0"/>
                          </a:rPr>
                          <m:t>𝟐</m:t>
                        </m:r>
                      </m:sub>
                    </m:sSub>
                    <m:d>
                      <m:dPr>
                        <m:ctrlPr>
                          <a:rPr lang="lv-LV" b="1" i="1" smtClean="0">
                            <a:latin typeface="Cambria Math" panose="02040503050406030204" pitchFamily="18" charset="0"/>
                          </a:rPr>
                        </m:ctrlPr>
                      </m:dPr>
                      <m:e>
                        <m:r>
                          <a:rPr lang="lv-LV" b="1" i="1" smtClean="0">
                            <a:latin typeface="Cambria Math" panose="02040503050406030204" pitchFamily="18" charset="0"/>
                          </a:rPr>
                          <m:t>𝒏</m:t>
                        </m:r>
                      </m:e>
                    </m:d>
                  </m:oMath>
                </a14:m>
                <a:r>
                  <a:rPr lang="lv-LV" dirty="0"/>
                  <a:t> un </a:t>
                </a:r>
                <a14:m>
                  <m:oMath xmlns:m="http://schemas.openxmlformats.org/officeDocument/2006/math">
                    <m:sSub>
                      <m:sSubPr>
                        <m:ctrlPr>
                          <a:rPr lang="lv-LV" i="1" smtClean="0">
                            <a:latin typeface="Cambria Math" panose="02040503050406030204" pitchFamily="18" charset="0"/>
                          </a:rPr>
                        </m:ctrlPr>
                      </m:sSubPr>
                      <m:e>
                        <m:r>
                          <a:rPr lang="lv-LV" b="1" i="1" smtClean="0">
                            <a:latin typeface="Cambria Math" panose="02040503050406030204" pitchFamily="18" charset="0"/>
                          </a:rPr>
                          <m:t>𝒗</m:t>
                        </m:r>
                      </m:e>
                      <m:sub>
                        <m:r>
                          <a:rPr lang="lv-LV" b="1" i="1" smtClean="0">
                            <a:latin typeface="Cambria Math" panose="02040503050406030204" pitchFamily="18" charset="0"/>
                          </a:rPr>
                          <m:t>𝟐</m:t>
                        </m:r>
                      </m:sub>
                    </m:sSub>
                    <m:d>
                      <m:dPr>
                        <m:ctrlPr>
                          <a:rPr lang="lv-LV" i="1" smtClean="0">
                            <a:latin typeface="Cambria Math" panose="02040503050406030204" pitchFamily="18" charset="0"/>
                          </a:rPr>
                        </m:ctrlPr>
                      </m:dPr>
                      <m:e>
                        <m:sSup>
                          <m:sSupPr>
                            <m:ctrlPr>
                              <a:rPr lang="lv-LV" i="1" smtClean="0">
                                <a:latin typeface="Cambria Math" panose="02040503050406030204" pitchFamily="18" charset="0"/>
                              </a:rPr>
                            </m:ctrlPr>
                          </m:sSupPr>
                          <m:e>
                            <m:r>
                              <a:rPr lang="lv-LV" b="1" i="1" smtClean="0">
                                <a:latin typeface="Cambria Math" panose="02040503050406030204" pitchFamily="18" charset="0"/>
                              </a:rPr>
                              <m:t>𝟏𝟕</m:t>
                            </m:r>
                          </m:e>
                          <m:sup>
                            <m:r>
                              <a:rPr lang="lv-LV" b="1" i="1" smtClean="0">
                                <a:latin typeface="Cambria Math" panose="02040503050406030204" pitchFamily="18" charset="0"/>
                              </a:rPr>
                              <m:t>𝒏</m:t>
                            </m:r>
                          </m:sup>
                        </m:sSup>
                        <m:r>
                          <a:rPr lang="lv-LV" b="1" i="1" smtClean="0">
                            <a:latin typeface="Cambria Math" panose="02040503050406030204" pitchFamily="18" charset="0"/>
                          </a:rPr>
                          <m:t>−</m:t>
                        </m:r>
                        <m:r>
                          <a:rPr lang="lv-LV" b="1" i="1" smtClean="0">
                            <a:latin typeface="Cambria Math" panose="02040503050406030204" pitchFamily="18" charset="0"/>
                          </a:rPr>
                          <m:t>𝟏</m:t>
                        </m:r>
                      </m:e>
                    </m:d>
                  </m:oMath>
                </a14:m>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3"/>
                <a:stretch>
                  <a:fillRect l="-2419" t="-22222" b="-46032"/>
                </a:stretch>
              </a:blipFill>
            </p:spPr>
            <p:txBody>
              <a:bodyPr/>
              <a:lstStyle/>
              <a:p>
                <a:r>
                  <a:rPr lang="en-US">
                    <a:noFill/>
                  </a:rPr>
                  <a:t> </a:t>
                </a:r>
              </a:p>
            </p:txBody>
          </p:sp>
        </mc:Fallback>
      </mc:AlternateContent>
      <p:pic>
        <p:nvPicPr>
          <p:cNvPr id="7" name="Content Placeholder 6"/>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80796" y="981075"/>
            <a:ext cx="8429386" cy="3752849"/>
          </a:xfrm>
        </p:spPr>
      </p:pic>
    </p:spTree>
    <p:extLst>
      <p:ext uri="{BB962C8B-B14F-4D97-AF65-F5344CB8AC3E}">
        <p14:creationId xmlns:p14="http://schemas.microsoft.com/office/powerpoint/2010/main" val="11796487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sSub>
                        <m:sSubPr>
                          <m:ctrlPr>
                            <a:rPr lang="lv-LV" i="1" smtClean="0">
                              <a:latin typeface="Cambria Math" panose="02040503050406030204" pitchFamily="18" charset="0"/>
                            </a:rPr>
                          </m:ctrlPr>
                        </m:sSubPr>
                        <m:e>
                          <m:r>
                            <a:rPr lang="lv-LV" i="1">
                              <a:latin typeface="Cambria Math" panose="02040503050406030204" pitchFamily="18" charset="0"/>
                            </a:rPr>
                            <m:t>𝒗</m:t>
                          </m:r>
                        </m:e>
                        <m:sub>
                          <m:r>
                            <a:rPr lang="lv-LV" i="1">
                              <a:latin typeface="Cambria Math" panose="02040503050406030204" pitchFamily="18" charset="0"/>
                            </a:rPr>
                            <m:t>𝟐</m:t>
                          </m:r>
                        </m:sub>
                      </m:sSub>
                      <m:d>
                        <m:dPr>
                          <m:ctrlPr>
                            <a:rPr lang="lv-LV" i="1">
                              <a:latin typeface="Cambria Math" panose="02040503050406030204" pitchFamily="18" charset="0"/>
                            </a:rPr>
                          </m:ctrlPr>
                        </m:dPr>
                        <m:e>
                          <m:sSup>
                            <m:sSupPr>
                              <m:ctrlPr>
                                <a:rPr lang="lv-LV" i="1">
                                  <a:latin typeface="Cambria Math" panose="02040503050406030204" pitchFamily="18" charset="0"/>
                                </a:rPr>
                              </m:ctrlPr>
                            </m:sSupPr>
                            <m:e>
                              <m:r>
                                <a:rPr lang="lv-LV" i="1">
                                  <a:latin typeface="Cambria Math" panose="02040503050406030204" pitchFamily="18" charset="0"/>
                                </a:rPr>
                                <m:t>𝟏</m:t>
                              </m:r>
                              <m:r>
                                <a:rPr lang="lv-LV" b="1" i="1" smtClean="0">
                                  <a:latin typeface="Cambria Math" panose="02040503050406030204" pitchFamily="18" charset="0"/>
                                </a:rPr>
                                <m:t>𝟓</m:t>
                              </m:r>
                            </m:e>
                            <m:sup>
                              <m:r>
                                <a:rPr lang="lv-LV" i="1">
                                  <a:latin typeface="Cambria Math" panose="02040503050406030204" pitchFamily="18" charset="0"/>
                                </a:rPr>
                                <m:t>𝒏</m:t>
                              </m:r>
                            </m:sup>
                          </m:sSup>
                          <m:r>
                            <a:rPr lang="lv-LV" i="1">
                              <a:latin typeface="Cambria Math" panose="02040503050406030204" pitchFamily="18" charset="0"/>
                            </a:rPr>
                            <m:t>−</m:t>
                          </m:r>
                          <m:r>
                            <a:rPr lang="lv-LV" i="1">
                              <a:latin typeface="Cambria Math" panose="02040503050406030204" pitchFamily="18" charset="0"/>
                            </a:rPr>
                            <m:t>𝟏</m:t>
                          </m:r>
                        </m:e>
                      </m:d>
                    </m:oMath>
                  </m:oMathPara>
                </a14:m>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2"/>
                <a:stretch>
                  <a:fillRect l="-1048" b="-14286"/>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471" y="756149"/>
            <a:ext cx="8533499" cy="4225425"/>
          </a:xfrm>
          <a:prstGeom prst="rect">
            <a:avLst/>
          </a:prstGeom>
        </p:spPr>
      </p:pic>
    </p:spTree>
    <p:extLst>
      <p:ext uri="{BB962C8B-B14F-4D97-AF65-F5344CB8AC3E}">
        <p14:creationId xmlns:p14="http://schemas.microsoft.com/office/powerpoint/2010/main" val="2017593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47471" y="758505"/>
                <a:ext cx="8456803" cy="728651"/>
              </a:xfrm>
            </p:spPr>
            <p:txBody>
              <a:bodyPr>
                <a:noAutofit/>
              </a:bodyPr>
              <a:lstStyle/>
              <a:p>
                <a14:m>
                  <m:oMath xmlns:m="http://schemas.openxmlformats.org/officeDocument/2006/math">
                    <m:sSub>
                      <m:sSubPr>
                        <m:ctrlPr>
                          <a:rPr lang="lv-LV" i="1" smtClean="0">
                            <a:latin typeface="Cambria Math" panose="02040503050406030204" pitchFamily="18" charset="0"/>
                          </a:rPr>
                        </m:ctrlPr>
                      </m:sSubPr>
                      <m:e>
                        <m:r>
                          <a:rPr lang="lv-LV" i="1">
                            <a:latin typeface="Cambria Math" panose="02040503050406030204" pitchFamily="18" charset="0"/>
                          </a:rPr>
                          <m:t>𝑣</m:t>
                        </m:r>
                      </m:e>
                      <m:sub>
                        <m:r>
                          <a:rPr lang="en-US" b="0" i="1" smtClean="0">
                            <a:latin typeface="Cambria Math" panose="02040503050406030204" pitchFamily="18" charset="0"/>
                          </a:rPr>
                          <m:t>3</m:t>
                        </m:r>
                      </m:sub>
                    </m:sSub>
                    <m:d>
                      <m:dPr>
                        <m:ctrlPr>
                          <a:rPr lang="lv-LV" i="1">
                            <a:latin typeface="Cambria Math" panose="02040503050406030204" pitchFamily="18" charset="0"/>
                          </a:rPr>
                        </m:ctrlPr>
                      </m:dPr>
                      <m:e>
                        <m:sSubSup>
                          <m:sSubSupPr>
                            <m:ctrlPr>
                              <a:rPr lang="lv-LV" i="1">
                                <a:latin typeface="Cambria Math" panose="02040503050406030204" pitchFamily="18" charset="0"/>
                              </a:rPr>
                            </m:ctrlPr>
                          </m:sSubSupPr>
                          <m:e>
                            <m:r>
                              <a:rPr lang="en-US" i="1">
                                <a:latin typeface="Cambria Math" panose="02040503050406030204" pitchFamily="18" charset="0"/>
                              </a:rPr>
                              <m:t>𝐶</m:t>
                            </m:r>
                          </m:e>
                          <m:sub>
                            <m:r>
                              <a:rPr lang="en-US" i="1">
                                <a:latin typeface="Cambria Math" panose="02040503050406030204" pitchFamily="18" charset="0"/>
                              </a:rPr>
                              <m:t>𝑛</m:t>
                            </m:r>
                          </m:sub>
                          <m:sup>
                            <m:r>
                              <a:rPr lang="en-US" i="1">
                                <a:latin typeface="Cambria Math" panose="02040503050406030204" pitchFamily="18" charset="0"/>
                              </a:rPr>
                              <m:t>7</m:t>
                            </m:r>
                          </m:sup>
                        </m:sSubSup>
                      </m:e>
                    </m:d>
                  </m:oMath>
                </a14:m>
                <a:r>
                  <a:rPr lang="en-US" dirty="0"/>
                  <a:t> - </a:t>
                </a:r>
                <a:r>
                  <a:rPr lang="en-US" dirty="0" err="1"/>
                  <a:t>vairumam</a:t>
                </a:r>
                <a:r>
                  <a:rPr lang="en-US" dirty="0"/>
                  <a:t> </a:t>
                </a:r>
                <a:r>
                  <a:rPr lang="en-US" dirty="0" err="1"/>
                  <a:t>skait</a:t>
                </a:r>
                <a:r>
                  <a:rPr lang="lv-LV" dirty="0"/>
                  <a:t>ļu kombinācija pa </a:t>
                </a:r>
                <a14:m>
                  <m:oMath xmlns:m="http://schemas.openxmlformats.org/officeDocument/2006/math">
                    <m:r>
                      <a:rPr lang="lv-LV" i="1" dirty="0" smtClean="0">
                        <a:latin typeface="Cambria Math" panose="02040503050406030204" pitchFamily="18" charset="0"/>
                      </a:rPr>
                      <m:t>7</m:t>
                    </m:r>
                  </m:oMath>
                </a14:m>
                <a:r>
                  <a:rPr lang="lv-LV" dirty="0"/>
                  <a:t> no </a:t>
                </a:r>
                <a14:m>
                  <m:oMath xmlns:m="http://schemas.openxmlformats.org/officeDocument/2006/math">
                    <m:r>
                      <a:rPr lang="lv-LV" i="1" dirty="0" smtClean="0">
                        <a:latin typeface="Cambria Math" panose="02040503050406030204" pitchFamily="18" charset="0"/>
                      </a:rPr>
                      <m:t>𝑛</m:t>
                    </m:r>
                  </m:oMath>
                </a14:m>
                <a:r>
                  <a:rPr lang="lv-LV" dirty="0"/>
                  <a:t> dalās ar mazām skaitļa </a:t>
                </a:r>
                <a14:m>
                  <m:oMath xmlns:m="http://schemas.openxmlformats.org/officeDocument/2006/math">
                    <m:r>
                      <a:rPr lang="lv-LV" i="1" dirty="0" smtClean="0">
                        <a:latin typeface="Cambria Math" panose="02040503050406030204" pitchFamily="18" charset="0"/>
                      </a:rPr>
                      <m:t>3</m:t>
                    </m:r>
                  </m:oMath>
                </a14:m>
                <a:r>
                  <a:rPr lang="lv-LV" dirty="0"/>
                  <a:t> pakāpēm. </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47471" y="758505"/>
                <a:ext cx="8456803" cy="728651"/>
              </a:xfrm>
              <a:blipFill rotWithShape="0">
                <a:blip r:embed="rId3"/>
                <a:stretch>
                  <a:fillRect l="-2163" t="-11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lv-LV" dirty="0"/>
                  <a:t>Līdzīgi grafiki kā </a:t>
                </a:r>
                <a14:m>
                  <m:oMath xmlns:m="http://schemas.openxmlformats.org/officeDocument/2006/math">
                    <m:sSub>
                      <m:sSubPr>
                        <m:ctrlPr>
                          <a:rPr lang="lv-LV" i="1" smtClean="0">
                            <a:latin typeface="Cambria Math" panose="02040503050406030204" pitchFamily="18" charset="0"/>
                          </a:rPr>
                        </m:ctrlPr>
                      </m:sSubPr>
                      <m:e>
                        <m:r>
                          <a:rPr lang="lv-LV" b="1" i="1" smtClean="0">
                            <a:latin typeface="Cambria Math" panose="02040503050406030204" pitchFamily="18" charset="0"/>
                          </a:rPr>
                          <m:t>𝒗</m:t>
                        </m:r>
                      </m:e>
                      <m:sub>
                        <m:r>
                          <a:rPr lang="lv-LV" b="1" i="1" smtClean="0">
                            <a:latin typeface="Cambria Math" panose="02040503050406030204" pitchFamily="18" charset="0"/>
                          </a:rPr>
                          <m:t>𝒑</m:t>
                        </m:r>
                      </m:sub>
                    </m:sSub>
                    <m:d>
                      <m:dPr>
                        <m:ctrlPr>
                          <a:rPr lang="lv-LV" i="1" smtClean="0">
                            <a:latin typeface="Cambria Math" panose="02040503050406030204" pitchFamily="18" charset="0"/>
                          </a:rPr>
                        </m:ctrlPr>
                      </m:dPr>
                      <m:e>
                        <m:r>
                          <a:rPr lang="lv-LV" b="1" i="1" smtClean="0">
                            <a:latin typeface="Cambria Math" panose="02040503050406030204" pitchFamily="18" charset="0"/>
                          </a:rPr>
                          <m:t>𝒏</m:t>
                        </m:r>
                      </m:e>
                    </m:d>
                  </m:oMath>
                </a14:m>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4"/>
                <a:stretch>
                  <a:fillRect l="-2419" t="-23810" b="-44444"/>
                </a:stretch>
              </a:blipFill>
            </p:spPr>
            <p:txBody>
              <a:bodyPr/>
              <a:lstStyle/>
              <a:p>
                <a:r>
                  <a:rPr lang="en-US">
                    <a:noFill/>
                  </a:rPr>
                  <a:t> </a:t>
                </a:r>
              </a:p>
            </p:txBody>
          </p:sp>
        </mc:Fallback>
      </mc:AlternateContent>
      <p:pic>
        <p:nvPicPr>
          <p:cNvPr id="2050" name="Picture 2" descr="http://reu.dimacs.rutgers.edu/~mslusky/3adic-Binom7a.pn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8713" y="1668027"/>
            <a:ext cx="5435794" cy="3356603"/>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114800" y="2095081"/>
            <a:ext cx="65" cy="276999"/>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33583873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lv-LV" b="1" dirty="0"/>
                  <a:t>Uzdevums 2.8 (Valsts4Posms-1992.12.1): </a:t>
                </a:r>
                <a:r>
                  <a:rPr lang="lv-LV" dirty="0"/>
                  <a:t>Pierādīt, ka eksistē bezgalīgi daudz naturālu skaitļu kvadrātu, kurus var iegūt, divas reizes pēc kārtas uzrakstot kādu naturālu skaitli.</a:t>
                </a:r>
              </a:p>
              <a:p>
                <a:endParaRPr lang="lv-LV" dirty="0"/>
              </a:p>
              <a:p>
                <a14:m>
                  <m:oMath xmlns:m="http://schemas.openxmlformats.org/officeDocument/2006/math">
                    <m:sSub>
                      <m:sSubPr>
                        <m:ctrlPr>
                          <a:rPr lang="lv-LV" i="1" smtClean="0">
                            <a:solidFill>
                              <a:srgbClr val="E62D1E"/>
                            </a:solidFill>
                            <a:latin typeface="Cambria Math" panose="02040503050406030204" pitchFamily="18" charset="0"/>
                          </a:rPr>
                        </m:ctrlPr>
                      </m:sSubPr>
                      <m:e>
                        <m:r>
                          <a:rPr lang="lv-LV" i="1">
                            <a:solidFill>
                              <a:srgbClr val="E62D1E"/>
                            </a:solidFill>
                            <a:latin typeface="Cambria Math" panose="02040503050406030204" pitchFamily="18" charset="0"/>
                          </a:rPr>
                          <m:t>𝒗</m:t>
                        </m:r>
                      </m:e>
                      <m:sub>
                        <m:r>
                          <a:rPr lang="lv-LV" b="0" i="1" smtClean="0">
                            <a:solidFill>
                              <a:srgbClr val="E62D1E"/>
                            </a:solidFill>
                            <a:latin typeface="Cambria Math" panose="02040503050406030204" pitchFamily="18" charset="0"/>
                          </a:rPr>
                          <m:t>11</m:t>
                        </m:r>
                      </m:sub>
                    </m:sSub>
                    <m:d>
                      <m:dPr>
                        <m:ctrlPr>
                          <a:rPr lang="lv-LV" i="1">
                            <a:solidFill>
                              <a:srgbClr val="E62D1E"/>
                            </a:solidFill>
                            <a:latin typeface="Cambria Math" panose="02040503050406030204" pitchFamily="18" charset="0"/>
                          </a:rPr>
                        </m:ctrlPr>
                      </m:dPr>
                      <m:e>
                        <m:sSup>
                          <m:sSupPr>
                            <m:ctrlPr>
                              <a:rPr lang="lv-LV" i="1">
                                <a:solidFill>
                                  <a:srgbClr val="E62D1E"/>
                                </a:solidFill>
                                <a:latin typeface="Cambria Math" panose="02040503050406030204" pitchFamily="18" charset="0"/>
                              </a:rPr>
                            </m:ctrlPr>
                          </m:sSupPr>
                          <m:e>
                            <m:r>
                              <a:rPr lang="lv-LV" i="1">
                                <a:solidFill>
                                  <a:srgbClr val="E62D1E"/>
                                </a:solidFill>
                                <a:latin typeface="Cambria Math" panose="02040503050406030204" pitchFamily="18" charset="0"/>
                              </a:rPr>
                              <m:t>𝟏</m:t>
                            </m:r>
                            <m:r>
                              <a:rPr lang="lv-LV" b="1" i="1" smtClean="0">
                                <a:solidFill>
                                  <a:srgbClr val="E62D1E"/>
                                </a:solidFill>
                                <a:latin typeface="Cambria Math" panose="02040503050406030204" pitchFamily="18" charset="0"/>
                              </a:rPr>
                              <m:t>𝟎</m:t>
                            </m:r>
                          </m:e>
                          <m:sup>
                            <m:r>
                              <a:rPr lang="lv-LV" i="1">
                                <a:solidFill>
                                  <a:srgbClr val="E62D1E"/>
                                </a:solidFill>
                                <a:latin typeface="Cambria Math" panose="02040503050406030204" pitchFamily="18" charset="0"/>
                              </a:rPr>
                              <m:t>𝒏</m:t>
                            </m:r>
                          </m:sup>
                        </m:sSup>
                        <m:r>
                          <a:rPr lang="lv-LV" b="0" i="1" smtClean="0">
                            <a:solidFill>
                              <a:srgbClr val="E62D1E"/>
                            </a:solidFill>
                            <a:latin typeface="Cambria Math" panose="02040503050406030204" pitchFamily="18" charset="0"/>
                          </a:rPr>
                          <m:t>+</m:t>
                        </m:r>
                        <m:r>
                          <a:rPr lang="lv-LV" i="1">
                            <a:solidFill>
                              <a:srgbClr val="E62D1E"/>
                            </a:solidFill>
                            <a:latin typeface="Cambria Math" panose="02040503050406030204" pitchFamily="18" charset="0"/>
                          </a:rPr>
                          <m:t>𝟏</m:t>
                        </m:r>
                      </m:e>
                    </m:d>
                  </m:oMath>
                </a14:m>
                <a:r>
                  <a:rPr lang="lv-LV" dirty="0"/>
                  <a:t>:</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2163" t="-2318"/>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lv-LV" dirty="0"/>
              <a:t>Uzdevums 2.8</a:t>
            </a:r>
            <a:endParaRPr lang="en-US" dirty="0"/>
          </a:p>
        </p:txBody>
      </p:sp>
      <p:pic>
        <p:nvPicPr>
          <p:cNvPr id="4" name="Pictur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68075" y="2068527"/>
            <a:ext cx="6813178" cy="2814139"/>
          </a:xfrm>
          <a:prstGeom prst="rect">
            <a:avLst/>
          </a:prstGeom>
        </p:spPr>
      </p:pic>
    </p:spTree>
    <p:extLst>
      <p:ext uri="{BB962C8B-B14F-4D97-AF65-F5344CB8AC3E}">
        <p14:creationId xmlns:p14="http://schemas.microsoft.com/office/powerpoint/2010/main" val="41807017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lnSpcReduction="10000"/>
          </a:bodyPr>
          <a:lstStyle/>
          <a:p>
            <a:pPr marL="457200" indent="-457200">
              <a:buAutoNum type="arabicPeriod"/>
            </a:pPr>
            <a:r>
              <a:rPr lang="lv-LV" dirty="0" smtClean="0"/>
              <a:t>Dažreiz veselu skaitļu vienādojumus pietiek salīdzināt pēc pirmskaitļa moduļa (ja abas puses dod dažādus atlikumus, vienādība nevar būt).</a:t>
            </a:r>
          </a:p>
          <a:p>
            <a:pPr marL="457200" indent="-457200">
              <a:buAutoNum type="arabicPeriod"/>
            </a:pPr>
            <a:r>
              <a:rPr lang="lv-LV" dirty="0" smtClean="0"/>
              <a:t>Dažreiz vajadzīgi precīzāki instrumenti.</a:t>
            </a:r>
          </a:p>
          <a:p>
            <a:pPr marL="457200" indent="-457200">
              <a:buAutoNum type="arabicPeriod"/>
            </a:pPr>
            <a:r>
              <a:rPr lang="lv-LV" dirty="0" smtClean="0"/>
              <a:t>Valuācijas ievieš ritmus, kuri nav tīri periodiski.</a:t>
            </a:r>
          </a:p>
        </p:txBody>
      </p:sp>
      <p:sp>
        <p:nvSpPr>
          <p:cNvPr id="6" name="Content Placeholder 5"/>
          <p:cNvSpPr>
            <a:spLocks noGrp="1"/>
          </p:cNvSpPr>
          <p:nvPr>
            <p:ph idx="10"/>
          </p:nvPr>
        </p:nvSpPr>
        <p:spPr/>
        <p:txBody>
          <a:bodyPr/>
          <a:lstStyle/>
          <a:p>
            <a:endParaRPr lang="lv-LV"/>
          </a:p>
        </p:txBody>
      </p:sp>
      <p:sp>
        <p:nvSpPr>
          <p:cNvPr id="4" name="Title 3"/>
          <p:cNvSpPr>
            <a:spLocks noGrp="1"/>
          </p:cNvSpPr>
          <p:nvPr>
            <p:ph type="title"/>
          </p:nvPr>
        </p:nvSpPr>
        <p:spPr/>
        <p:txBody>
          <a:bodyPr/>
          <a:lstStyle/>
          <a:p>
            <a:r>
              <a:rPr lang="lv-LV" dirty="0" smtClean="0"/>
              <a:t>Kāpēc vajadzīgas valuācijas</a:t>
            </a:r>
            <a:endParaRPr lang="lv-LV" dirty="0"/>
          </a:p>
        </p:txBody>
      </p:sp>
    </p:spTree>
    <p:extLst>
      <p:ext uri="{BB962C8B-B14F-4D97-AF65-F5344CB8AC3E}">
        <p14:creationId xmlns:p14="http://schemas.microsoft.com/office/powerpoint/2010/main" val="15400289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3"/>
              <p:cNvSpPr>
                <a:spLocks noGrp="1"/>
              </p:cNvSpPr>
              <p:nvPr>
                <p:ph type="title"/>
              </p:nvPr>
            </p:nvSpPr>
            <p:spPr/>
            <p:txBody>
              <a:bodyPr/>
              <a:lstStyle/>
              <a:p>
                <a:r>
                  <a:rPr lang="lv-LV" dirty="0"/>
                  <a:t>LTE </a:t>
                </a:r>
                <a:r>
                  <a:rPr lang="en-US" dirty="0"/>
                  <a:t>lemma</a:t>
                </a:r>
                <a:r>
                  <a:rPr lang="lv-LV" dirty="0"/>
                  <a:t>s (nepāru pirmskaitlim </a:t>
                </a:r>
                <a14:m>
                  <m:oMath xmlns:m="http://schemas.openxmlformats.org/officeDocument/2006/math">
                    <m:r>
                      <a:rPr lang="lv-LV" i="1" dirty="0" smtClean="0">
                        <a:latin typeface="Cambria Math" panose="02040503050406030204" pitchFamily="18" charset="0"/>
                      </a:rPr>
                      <m:t>𝑝</m:t>
                    </m:r>
                  </m:oMath>
                </a14:m>
                <a:r>
                  <a:rPr lang="lv-LV" dirty="0"/>
                  <a:t>)</a:t>
                </a:r>
                <a:endParaRPr lang="en-US" dirty="0"/>
              </a:p>
            </p:txBody>
          </p:sp>
        </mc:Choice>
        <mc:Fallback xmlns="">
          <p:sp>
            <p:nvSpPr>
              <p:cNvPr id="4" name="Title 3"/>
              <p:cNvSpPr>
                <a:spLocks noGrp="1" noRot="1" noChangeAspect="1" noMove="1" noResize="1" noEditPoints="1" noAdjustHandles="1" noChangeArrowheads="1" noChangeShapeType="1" noTextEdit="1"/>
              </p:cNvSpPr>
              <p:nvPr>
                <p:ph type="title"/>
              </p:nvPr>
            </p:nvSpPr>
            <p:spPr>
              <a:blipFill rotWithShape="0">
                <a:blip r:embed="rId3"/>
                <a:stretch>
                  <a:fillRect l="-6557" t="-12658" r="-6557" b="-77848"/>
                </a:stretch>
              </a:blipFill>
            </p:spPr>
            <p:txBody>
              <a:bodyPr/>
              <a:lstStyle/>
              <a:p>
                <a:r>
                  <a:rPr lang="en-US">
                    <a:noFill/>
                  </a:rPr>
                  <a:t> </a:t>
                </a:r>
              </a:p>
            </p:txBody>
          </p:sp>
        </mc:Fallback>
      </mc:AlternateContent>
      <p:pic>
        <p:nvPicPr>
          <p:cNvPr id="6146" name="Picture 2" descr="alt tex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5797" y="695323"/>
            <a:ext cx="3865387" cy="3865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2703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𝑘</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e>
                        <m:sup>
                          <m:r>
                            <a:rPr lang="en-US" b="0" i="1" smtClean="0">
                              <a:latin typeface="Cambria Math" panose="02040503050406030204" pitchFamily="18" charset="0"/>
                            </a:rPr>
                            <m:t>𝑘</m:t>
                          </m:r>
                        </m:sup>
                      </m:sSup>
                    </m:oMath>
                  </m:oMathPara>
                </a14:m>
                <a:endParaRPr lang="en-US"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99999=9</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11111</m:t>
                      </m:r>
                    </m:oMath>
                  </m:oMathPara>
                </a14:m>
                <a:endParaRPr lang="en-US"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999999=9</m:t>
                      </m:r>
                      <m:r>
                        <a:rPr lang="en-US" b="0" i="1" smtClean="0">
                          <a:latin typeface="Cambria Math" panose="02040503050406030204" pitchFamily="18" charset="0"/>
                          <a:ea typeface="Cambria Math" panose="02040503050406030204" pitchFamily="18" charset="0"/>
                        </a:rPr>
                        <m:t>∙1001∙111</m:t>
                      </m:r>
                    </m:oMath>
                  </m:oMathPara>
                </a14:m>
                <a:endParaRPr lang="en-US"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999999999=9</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1001001</m:t>
                      </m:r>
                      <m:r>
                        <a:rPr lang="en-US" b="0" i="1" smtClean="0">
                          <a:latin typeface="Cambria Math" panose="02040503050406030204" pitchFamily="18" charset="0"/>
                          <a:ea typeface="Cambria Math" panose="02040503050406030204" pitchFamily="18" charset="0"/>
                        </a:rPr>
                        <m:t>∙111</m:t>
                      </m:r>
                    </m:oMath>
                  </m:oMathPara>
                </a14:m>
                <a:endParaRPr lang="lv-LV" dirty="0" smtClean="0"/>
              </a:p>
              <a:p>
                <a:endParaRPr lang="lv-LV" dirty="0"/>
              </a:p>
              <a:p>
                <a:pPr marL="342900" indent="-342900">
                  <a:buFont typeface="Webdings" panose="05030102010509060703" pitchFamily="18" charset="2"/>
                  <a:buChar char="4"/>
                </a:pPr>
                <a14:m>
                  <m:oMath xmlns:m="http://schemas.openxmlformats.org/officeDocument/2006/math">
                    <m:sSup>
                      <m:sSupPr>
                        <m:ctrlPr>
                          <a:rPr lang="lv-LV" b="0" i="1" smtClean="0">
                            <a:latin typeface="Cambria Math" panose="02040503050406030204" pitchFamily="18" charset="0"/>
                          </a:rPr>
                        </m:ctrlPr>
                      </m:sSupPr>
                      <m:e>
                        <m:r>
                          <a:rPr lang="lv-LV" b="0" i="1" smtClean="0">
                            <a:latin typeface="Cambria Math" panose="02040503050406030204" pitchFamily="18" charset="0"/>
                          </a:rPr>
                          <m:t>10</m:t>
                        </m:r>
                      </m:e>
                      <m:sup>
                        <m:r>
                          <a:rPr lang="lv-LV" b="0" i="1" smtClean="0">
                            <a:latin typeface="Cambria Math" panose="02040503050406030204" pitchFamily="18" charset="0"/>
                          </a:rPr>
                          <m:t>5</m:t>
                        </m:r>
                      </m:sup>
                    </m:sSup>
                    <m:r>
                      <a:rPr lang="lv-LV" b="0" i="1" smtClean="0">
                        <a:latin typeface="Cambria Math" panose="02040503050406030204" pitchFamily="18" charset="0"/>
                      </a:rPr>
                      <m:t>−1=99999</m:t>
                    </m:r>
                  </m:oMath>
                </a14:m>
                <a:r>
                  <a:rPr lang="lv-LV" dirty="0" smtClean="0"/>
                  <a:t> dalās ar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3</m:t>
                        </m:r>
                      </m:e>
                      <m:sup>
                        <m:r>
                          <a:rPr lang="lv-LV" b="0" i="1" smtClean="0">
                            <a:latin typeface="Cambria Math" panose="02040503050406030204" pitchFamily="18" charset="0"/>
                          </a:rPr>
                          <m:t>2</m:t>
                        </m:r>
                      </m:sup>
                    </m:sSup>
                  </m:oMath>
                </a14:m>
                <a:r>
                  <a:rPr lang="lv-LV" dirty="0" smtClean="0"/>
                  <a:t> (bet ne augstāku pakāpi)</a:t>
                </a:r>
              </a:p>
              <a:p>
                <a:pPr marL="342900" indent="-342900">
                  <a:buFont typeface="Webdings" panose="05030102010509060703" pitchFamily="18" charset="2"/>
                  <a:buChar char="4"/>
                </a:pPr>
                <a14:m>
                  <m:oMath xmlns:m="http://schemas.openxmlformats.org/officeDocument/2006/math">
                    <m:sSup>
                      <m:sSupPr>
                        <m:ctrlPr>
                          <a:rPr lang="lv-LV" b="0" i="1" smtClean="0">
                            <a:latin typeface="Cambria Math" panose="02040503050406030204" pitchFamily="18" charset="0"/>
                          </a:rPr>
                        </m:ctrlPr>
                      </m:sSupPr>
                      <m:e>
                        <m:r>
                          <a:rPr lang="lv-LV" b="0" i="1" smtClean="0">
                            <a:latin typeface="Cambria Math" panose="02040503050406030204" pitchFamily="18" charset="0"/>
                          </a:rPr>
                          <m:t>10</m:t>
                        </m:r>
                      </m:e>
                      <m:sup>
                        <m:r>
                          <a:rPr lang="lv-LV" b="0" i="1" smtClean="0">
                            <a:latin typeface="Cambria Math" panose="02040503050406030204" pitchFamily="18" charset="0"/>
                          </a:rPr>
                          <m:t>6</m:t>
                        </m:r>
                      </m:sup>
                    </m:sSup>
                    <m:r>
                      <a:rPr lang="lv-LV" b="0" i="1" smtClean="0">
                        <a:latin typeface="Cambria Math" panose="02040503050406030204" pitchFamily="18" charset="0"/>
                      </a:rPr>
                      <m:t>−1=999999</m:t>
                    </m:r>
                  </m:oMath>
                </a14:m>
                <a:r>
                  <a:rPr lang="lv-LV" dirty="0" smtClean="0"/>
                  <a:t> dalās ar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3</m:t>
                        </m:r>
                      </m:e>
                      <m:sup>
                        <m:r>
                          <a:rPr lang="lv-LV" b="0" i="1" smtClean="0">
                            <a:latin typeface="Cambria Math" panose="02040503050406030204" pitchFamily="18" charset="0"/>
                          </a:rPr>
                          <m:t>3</m:t>
                        </m:r>
                      </m:sup>
                    </m:sSup>
                  </m:oMath>
                </a14:m>
                <a:endParaRPr lang="lv-LV" dirty="0" smtClean="0"/>
              </a:p>
              <a:p>
                <a:pPr marL="342900" indent="-342900">
                  <a:buFont typeface="Webdings" panose="05030102010509060703" pitchFamily="18" charset="2"/>
                  <a:buChar char="4"/>
                </a:pPr>
                <a14:m>
                  <m:oMath xmlns:m="http://schemas.openxmlformats.org/officeDocument/2006/math">
                    <m:sSup>
                      <m:sSupPr>
                        <m:ctrlPr>
                          <a:rPr lang="lv-LV" b="0" i="1" smtClean="0">
                            <a:latin typeface="Cambria Math" panose="02040503050406030204" pitchFamily="18" charset="0"/>
                          </a:rPr>
                        </m:ctrlPr>
                      </m:sSupPr>
                      <m:e>
                        <m:r>
                          <a:rPr lang="lv-LV" b="0" i="1" smtClean="0">
                            <a:latin typeface="Cambria Math" panose="02040503050406030204" pitchFamily="18" charset="0"/>
                          </a:rPr>
                          <m:t>10</m:t>
                        </m:r>
                      </m:e>
                      <m:sup>
                        <m:r>
                          <a:rPr lang="lv-LV" b="0" i="1" smtClean="0">
                            <a:latin typeface="Cambria Math" panose="02040503050406030204" pitchFamily="18" charset="0"/>
                          </a:rPr>
                          <m:t>9</m:t>
                        </m:r>
                      </m:sup>
                    </m:sSup>
                    <m:r>
                      <a:rPr lang="lv-LV" b="0" i="1" smtClean="0">
                        <a:latin typeface="Cambria Math" panose="02040503050406030204" pitchFamily="18" charset="0"/>
                      </a:rPr>
                      <m:t>−1=999999999</m:t>
                    </m:r>
                  </m:oMath>
                </a14:m>
                <a:r>
                  <a:rPr lang="lv-LV" dirty="0" smtClean="0"/>
                  <a:t> dalās ar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3</m:t>
                        </m:r>
                      </m:e>
                      <m:sup>
                        <m:r>
                          <a:rPr lang="lv-LV" b="0" i="1" smtClean="0">
                            <a:latin typeface="Cambria Math" panose="02040503050406030204" pitchFamily="18" charset="0"/>
                          </a:rPr>
                          <m:t>4</m:t>
                        </m:r>
                      </m:sup>
                    </m:sSup>
                  </m:oMath>
                </a14:m>
                <a:endParaRPr lang="lv-LV" dirty="0" smtClean="0"/>
              </a:p>
              <a:p>
                <a:pPr marL="342900" indent="-342900">
                  <a:buFont typeface="Arial" panose="020B0604020202020204" pitchFamily="34" charset="0"/>
                  <a:buChar char="•"/>
                </a:pP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1658"/>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lv-LV" dirty="0" smtClean="0"/>
              <a:t>Piemēri ar desmitnieka pakāpēm</a:t>
            </a:r>
            <a:endParaRPr lang="en-US" dirty="0"/>
          </a:p>
        </p:txBody>
      </p:sp>
    </p:spTree>
    <p:extLst>
      <p:ext uri="{BB962C8B-B14F-4D97-AF65-F5344CB8AC3E}">
        <p14:creationId xmlns:p14="http://schemas.microsoft.com/office/powerpoint/2010/main" val="7906524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normAutofit/>
              </a:bodyPr>
              <a:lstStyle/>
              <a:p>
                <a:r>
                  <a:rPr lang="lv-LV" dirty="0"/>
                  <a:t>Mums dots skaitlis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𝑥</m:t>
                        </m:r>
                      </m:e>
                      <m:sup>
                        <m:r>
                          <a:rPr lang="lv-LV" b="0" i="1" smtClean="0">
                            <a:latin typeface="Cambria Math" panose="02040503050406030204" pitchFamily="18" charset="0"/>
                          </a:rPr>
                          <m:t>𝑛</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𝑦</m:t>
                        </m:r>
                      </m:e>
                      <m:sup>
                        <m:r>
                          <a:rPr lang="lv-LV" b="0" i="1" smtClean="0">
                            <a:latin typeface="Cambria Math" panose="02040503050406030204" pitchFamily="18" charset="0"/>
                          </a:rPr>
                          <m:t>𝑛</m:t>
                        </m:r>
                      </m:sup>
                    </m:sSup>
                  </m:oMath>
                </a14:m>
                <a:r>
                  <a:rPr lang="lv-LV" dirty="0"/>
                  <a:t> vai  </a:t>
                </a:r>
                <a14:m>
                  <m:oMath xmlns:m="http://schemas.openxmlformats.org/officeDocument/2006/math">
                    <m:sSup>
                      <m:sSupPr>
                        <m:ctrlPr>
                          <a:rPr lang="lv-LV" i="1">
                            <a:latin typeface="Cambria Math" panose="02040503050406030204" pitchFamily="18" charset="0"/>
                          </a:rPr>
                        </m:ctrlPr>
                      </m:sSupPr>
                      <m:e>
                        <m:r>
                          <a:rPr lang="lv-LV" i="1">
                            <a:latin typeface="Cambria Math" panose="02040503050406030204" pitchFamily="18" charset="0"/>
                          </a:rPr>
                          <m:t>𝑥</m:t>
                        </m:r>
                      </m:e>
                      <m:sup>
                        <m:r>
                          <a:rPr lang="lv-LV" i="1">
                            <a:latin typeface="Cambria Math" panose="02040503050406030204" pitchFamily="18" charset="0"/>
                          </a:rPr>
                          <m:t>𝑛</m:t>
                        </m:r>
                      </m:sup>
                    </m:sSup>
                    <m:r>
                      <a:rPr lang="lv-LV" b="0" i="1" smtClean="0">
                        <a:latin typeface="Cambria Math" panose="02040503050406030204" pitchFamily="18" charset="0"/>
                      </a:rPr>
                      <m:t>+</m:t>
                    </m:r>
                    <m:sSup>
                      <m:sSupPr>
                        <m:ctrlPr>
                          <a:rPr lang="lv-LV" i="1">
                            <a:latin typeface="Cambria Math" panose="02040503050406030204" pitchFamily="18" charset="0"/>
                          </a:rPr>
                        </m:ctrlPr>
                      </m:sSupPr>
                      <m:e>
                        <m:r>
                          <a:rPr lang="lv-LV" i="1">
                            <a:latin typeface="Cambria Math" panose="02040503050406030204" pitchFamily="18" charset="0"/>
                          </a:rPr>
                          <m:t>𝑦</m:t>
                        </m:r>
                      </m:e>
                      <m:sup>
                        <m:r>
                          <a:rPr lang="lv-LV" i="1">
                            <a:latin typeface="Cambria Math" panose="02040503050406030204" pitchFamily="18" charset="0"/>
                          </a:rPr>
                          <m:t>𝑛</m:t>
                        </m:r>
                      </m:sup>
                    </m:sSup>
                  </m:oMath>
                </a14:m>
                <a:r>
                  <a:rPr lang="lv-LV" dirty="0"/>
                  <a:t> </a:t>
                </a:r>
                <a:br>
                  <a:rPr lang="lv-LV" dirty="0"/>
                </a:br>
                <a:r>
                  <a:rPr lang="lv-LV" dirty="0"/>
                  <a:t>(atsevišķos gadījumos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𝑥</m:t>
                        </m:r>
                      </m:e>
                      <m:sup>
                        <m:r>
                          <a:rPr lang="lv-LV" b="0" i="1" smtClean="0">
                            <a:latin typeface="Cambria Math" panose="02040503050406030204" pitchFamily="18" charset="0"/>
                          </a:rPr>
                          <m:t>𝑛</m:t>
                        </m:r>
                      </m:sup>
                    </m:sSup>
                    <m:r>
                      <a:rPr lang="lv-LV" b="0" i="1" smtClean="0">
                        <a:latin typeface="Cambria Math" panose="02040503050406030204" pitchFamily="18" charset="0"/>
                      </a:rPr>
                      <m:t>−1</m:t>
                    </m:r>
                  </m:oMath>
                </a14:m>
                <a:r>
                  <a:rPr lang="lv-LV" dirty="0"/>
                  <a:t> vai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𝑥</m:t>
                        </m:r>
                      </m:e>
                      <m:sup>
                        <m:r>
                          <a:rPr lang="lv-LV" b="0" i="1" smtClean="0">
                            <a:latin typeface="Cambria Math" panose="02040503050406030204" pitchFamily="18" charset="0"/>
                          </a:rPr>
                          <m:t>𝑛</m:t>
                        </m:r>
                      </m:sup>
                    </m:sSup>
                    <m:r>
                      <a:rPr lang="lv-LV" b="0" i="1" smtClean="0">
                        <a:latin typeface="Cambria Math" panose="02040503050406030204" pitchFamily="18" charset="0"/>
                      </a:rPr>
                      <m:t>+1</m:t>
                    </m:r>
                  </m:oMath>
                </a14:m>
                <a:r>
                  <a:rPr lang="lv-LV" dirty="0"/>
                  <a:t>). </a:t>
                </a:r>
              </a:p>
              <a:p>
                <a:r>
                  <a:rPr lang="lv-LV" dirty="0"/>
                  <a:t>Ar kādu lielāko pirmskaitļa p pakāpi tas dalās? </a:t>
                </a:r>
              </a:p>
              <a:p>
                <a:r>
                  <a:rPr lang="lv-LV" dirty="0"/>
                  <a:t>To apzīmē ar </a:t>
                </a:r>
                <a14:m>
                  <m:oMath xmlns:m="http://schemas.openxmlformats.org/officeDocument/2006/math">
                    <m:sSub>
                      <m:sSubPr>
                        <m:ctrlPr>
                          <a:rPr lang="lv-LV" b="0" i="1" smtClean="0">
                            <a:latin typeface="Cambria Math" panose="02040503050406030204" pitchFamily="18" charset="0"/>
                          </a:rPr>
                        </m:ctrlPr>
                      </m:sSubPr>
                      <m:e>
                        <m:r>
                          <a:rPr lang="el-GR" i="1">
                            <a:latin typeface="Cambria Math" panose="02040503050406030204" pitchFamily="18" charset="0"/>
                          </a:rPr>
                          <m:t>𝜈</m:t>
                        </m:r>
                      </m:e>
                      <m:sub>
                        <m:r>
                          <a:rPr lang="lv-LV" b="0" i="1" smtClean="0">
                            <a:latin typeface="Cambria Math" panose="02040503050406030204" pitchFamily="18" charset="0"/>
                          </a:rPr>
                          <m:t>𝑝</m:t>
                        </m:r>
                      </m:sub>
                    </m:sSub>
                    <m:d>
                      <m:dPr>
                        <m:ctrlPr>
                          <a:rPr lang="lv-LV" b="0" i="1" smtClean="0">
                            <a:latin typeface="Cambria Math" panose="02040503050406030204" pitchFamily="18" charset="0"/>
                          </a:rPr>
                        </m:ctrlPr>
                      </m:dPr>
                      <m:e>
                        <m:sSup>
                          <m:sSupPr>
                            <m:ctrlPr>
                              <a:rPr lang="lv-LV" i="1">
                                <a:latin typeface="Cambria Math" panose="02040503050406030204" pitchFamily="18" charset="0"/>
                              </a:rPr>
                            </m:ctrlPr>
                          </m:sSupPr>
                          <m:e>
                            <m:r>
                              <a:rPr lang="lv-LV" i="1">
                                <a:latin typeface="Cambria Math" panose="02040503050406030204" pitchFamily="18" charset="0"/>
                              </a:rPr>
                              <m:t>𝑥</m:t>
                            </m:r>
                          </m:e>
                          <m:sup>
                            <m:r>
                              <a:rPr lang="lv-LV" i="1">
                                <a:latin typeface="Cambria Math" panose="02040503050406030204" pitchFamily="18" charset="0"/>
                              </a:rPr>
                              <m:t>𝑛</m:t>
                            </m:r>
                          </m:sup>
                        </m:sSup>
                        <m:r>
                          <a:rPr lang="lv-LV" i="1">
                            <a:latin typeface="Cambria Math" panose="02040503050406030204" pitchFamily="18" charset="0"/>
                          </a:rPr>
                          <m:t>−</m:t>
                        </m:r>
                        <m:sSup>
                          <m:sSupPr>
                            <m:ctrlPr>
                              <a:rPr lang="lv-LV" i="1">
                                <a:latin typeface="Cambria Math" panose="02040503050406030204" pitchFamily="18" charset="0"/>
                              </a:rPr>
                            </m:ctrlPr>
                          </m:sSupPr>
                          <m:e>
                            <m:r>
                              <a:rPr lang="lv-LV" i="1">
                                <a:latin typeface="Cambria Math" panose="02040503050406030204" pitchFamily="18" charset="0"/>
                              </a:rPr>
                              <m:t>𝑦</m:t>
                            </m:r>
                          </m:e>
                          <m:sup>
                            <m:r>
                              <a:rPr lang="lv-LV" i="1">
                                <a:latin typeface="Cambria Math" panose="02040503050406030204" pitchFamily="18" charset="0"/>
                              </a:rPr>
                              <m:t>𝑛</m:t>
                            </m:r>
                          </m:sup>
                        </m:sSup>
                      </m:e>
                    </m:d>
                  </m:oMath>
                </a14:m>
                <a:r>
                  <a:rPr lang="lv-LV" dirty="0"/>
                  <a:t> vai  </a:t>
                </a:r>
                <a14:m>
                  <m:oMath xmlns:m="http://schemas.openxmlformats.org/officeDocument/2006/math">
                    <m:sSub>
                      <m:sSubPr>
                        <m:ctrlPr>
                          <a:rPr lang="lv-LV" i="1">
                            <a:latin typeface="Cambria Math" panose="02040503050406030204" pitchFamily="18" charset="0"/>
                          </a:rPr>
                        </m:ctrlPr>
                      </m:sSubPr>
                      <m:e>
                        <m:r>
                          <m:rPr>
                            <m:sty m:val="p"/>
                          </m:rPr>
                          <a:rPr lang="lv-LV" b="0" i="0" smtClean="0">
                            <a:latin typeface="Cambria Math" panose="02040503050406030204" pitchFamily="18" charset="0"/>
                          </a:rPr>
                          <m:t>ind</m:t>
                        </m:r>
                      </m:e>
                      <m:sub>
                        <m:r>
                          <a:rPr lang="lv-LV" i="1">
                            <a:latin typeface="Cambria Math" panose="02040503050406030204" pitchFamily="18" charset="0"/>
                          </a:rPr>
                          <m:t>𝑝</m:t>
                        </m:r>
                      </m:sub>
                    </m:sSub>
                    <m:d>
                      <m:dPr>
                        <m:ctrlPr>
                          <a:rPr lang="lv-LV" i="1">
                            <a:latin typeface="Cambria Math" panose="02040503050406030204" pitchFamily="18" charset="0"/>
                          </a:rPr>
                        </m:ctrlPr>
                      </m:dPr>
                      <m:e>
                        <m:sSup>
                          <m:sSupPr>
                            <m:ctrlPr>
                              <a:rPr lang="lv-LV" i="1">
                                <a:latin typeface="Cambria Math" panose="02040503050406030204" pitchFamily="18" charset="0"/>
                              </a:rPr>
                            </m:ctrlPr>
                          </m:sSupPr>
                          <m:e>
                            <m:r>
                              <a:rPr lang="lv-LV" i="1">
                                <a:latin typeface="Cambria Math" panose="02040503050406030204" pitchFamily="18" charset="0"/>
                              </a:rPr>
                              <m:t>𝑥</m:t>
                            </m:r>
                          </m:e>
                          <m:sup>
                            <m:r>
                              <a:rPr lang="lv-LV" i="1">
                                <a:latin typeface="Cambria Math" panose="02040503050406030204" pitchFamily="18" charset="0"/>
                              </a:rPr>
                              <m:t>𝑛</m:t>
                            </m:r>
                          </m:sup>
                        </m:sSup>
                        <m:r>
                          <a:rPr lang="lv-LV" i="1">
                            <a:latin typeface="Cambria Math" panose="02040503050406030204" pitchFamily="18" charset="0"/>
                          </a:rPr>
                          <m:t>−</m:t>
                        </m:r>
                        <m:sSup>
                          <m:sSupPr>
                            <m:ctrlPr>
                              <a:rPr lang="lv-LV" i="1">
                                <a:latin typeface="Cambria Math" panose="02040503050406030204" pitchFamily="18" charset="0"/>
                              </a:rPr>
                            </m:ctrlPr>
                          </m:sSupPr>
                          <m:e>
                            <m:r>
                              <a:rPr lang="lv-LV" i="1">
                                <a:latin typeface="Cambria Math" panose="02040503050406030204" pitchFamily="18" charset="0"/>
                              </a:rPr>
                              <m:t>𝑦</m:t>
                            </m:r>
                          </m:e>
                          <m:sup>
                            <m:r>
                              <a:rPr lang="lv-LV" i="1">
                                <a:latin typeface="Cambria Math" panose="02040503050406030204" pitchFamily="18" charset="0"/>
                              </a:rPr>
                              <m:t>𝑛</m:t>
                            </m:r>
                          </m:sup>
                        </m:sSup>
                      </m:e>
                    </m:d>
                  </m:oMath>
                </a14:m>
                <a:endParaRPr lang="lv-LV" dirty="0"/>
              </a:p>
              <a:p>
                <a:r>
                  <a:rPr lang="lv-LV" dirty="0"/>
                  <a:t>(Funkciju sauc par </a:t>
                </a:r>
                <a14:m>
                  <m:oMath xmlns:m="http://schemas.openxmlformats.org/officeDocument/2006/math">
                    <m:r>
                      <a:rPr lang="lv-LV" i="1" dirty="0" smtClean="0">
                        <a:latin typeface="Cambria Math" panose="02040503050406030204" pitchFamily="18" charset="0"/>
                      </a:rPr>
                      <m:t>𝑝</m:t>
                    </m:r>
                  </m:oMath>
                </a14:m>
                <a:r>
                  <a:rPr lang="lv-LV" dirty="0"/>
                  <a:t>-indeksu (p-adic valuation).) Nav definēta skaitlim </a:t>
                </a:r>
                <a14:m>
                  <m:oMath xmlns:m="http://schemas.openxmlformats.org/officeDocument/2006/math">
                    <m:r>
                      <a:rPr lang="lv-LV" i="1" dirty="0" smtClean="0">
                        <a:latin typeface="Cambria Math" panose="02040503050406030204" pitchFamily="18" charset="0"/>
                      </a:rPr>
                      <m:t>0</m:t>
                    </m:r>
                  </m:oMath>
                </a14:m>
                <a:r>
                  <a:rPr lang="lv-LV" dirty="0"/>
                  <a:t>. </a:t>
                </a:r>
              </a:p>
              <a:p>
                <a:r>
                  <a:rPr lang="lv-LV" b="1" dirty="0"/>
                  <a:t>Papildu pieņēmums: </a:t>
                </a:r>
              </a:p>
              <a:p>
                <a14:m>
                  <m:oMath xmlns:m="http://schemas.openxmlformats.org/officeDocument/2006/math">
                    <m:r>
                      <a:rPr lang="lv-LV" i="1" dirty="0" smtClean="0">
                        <a:latin typeface="Cambria Math" panose="02040503050406030204" pitchFamily="18" charset="0"/>
                      </a:rPr>
                      <m:t>𝑥</m:t>
                    </m:r>
                  </m:oMath>
                </a14:m>
                <a:r>
                  <a:rPr lang="lv-LV" dirty="0"/>
                  <a:t> un </a:t>
                </a:r>
                <a14:m>
                  <m:oMath xmlns:m="http://schemas.openxmlformats.org/officeDocument/2006/math">
                    <m:r>
                      <a:rPr lang="lv-LV" i="1" dirty="0" smtClean="0">
                        <a:latin typeface="Cambria Math" panose="02040503050406030204" pitchFamily="18" charset="0"/>
                      </a:rPr>
                      <m:t>𝑦</m:t>
                    </m:r>
                  </m:oMath>
                </a14:m>
                <a:r>
                  <a:rPr lang="lv-LV" dirty="0"/>
                  <a:t> paši nedalās ar </a:t>
                </a:r>
                <a14:m>
                  <m:oMath xmlns:m="http://schemas.openxmlformats.org/officeDocument/2006/math">
                    <m:r>
                      <a:rPr lang="lv-LV" i="1" dirty="0" smtClean="0">
                        <a:latin typeface="Cambria Math" panose="02040503050406030204" pitchFamily="18" charset="0"/>
                      </a:rPr>
                      <m:t>𝑝</m:t>
                    </m:r>
                  </m:oMath>
                </a14:m>
                <a:r>
                  <a:rPr lang="lv-LV" dirty="0"/>
                  <a:t>. </a:t>
                </a:r>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rotWithShape="0">
                <a:blip r:embed="rId2"/>
                <a:stretch>
                  <a:fillRect l="-2163" t="-2318" r="-1442"/>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lv-LV" dirty="0"/>
              <a:t>Vispārīgais jautājums – par pirmskaitļa indeksu</a:t>
            </a:r>
            <a:endParaRPr lang="en-US" dirty="0"/>
          </a:p>
        </p:txBody>
      </p:sp>
    </p:spTree>
    <p:extLst>
      <p:ext uri="{BB962C8B-B14F-4D97-AF65-F5344CB8AC3E}">
        <p14:creationId xmlns:p14="http://schemas.microsoft.com/office/powerpoint/2010/main" val="14526773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Autofit/>
              </a:bodyPr>
              <a:lstStyle/>
              <a:p>
                <a:r>
                  <a:rPr lang="lv-LV" b="1" dirty="0"/>
                  <a:t>UKMO2013:</a:t>
                </a:r>
                <a:r>
                  <a:rPr lang="lv-LV" dirty="0"/>
                  <a:t> Skaitlis pierakstīts decimālās sistēmas bāzē satur </a:t>
                </a:r>
                <a14:m>
                  <m:oMath xmlns:m="http://schemas.openxmlformats.org/officeDocument/2006/math">
                    <m:sSup>
                      <m:sSupPr>
                        <m:ctrlPr>
                          <a:rPr lang="lv-LV"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2013</m:t>
                        </m:r>
                      </m:sup>
                    </m:sSup>
                  </m:oMath>
                </a14:m>
                <a:r>
                  <a:rPr lang="lv-LV" dirty="0"/>
                  <a:t> ciparus </a:t>
                </a:r>
                <a14:m>
                  <m:oMath xmlns:m="http://schemas.openxmlformats.org/officeDocument/2006/math">
                    <m:r>
                      <a:rPr lang="lv-LV" i="1" dirty="0" smtClean="0">
                        <a:latin typeface="Cambria Math" panose="02040503050406030204" pitchFamily="18" charset="0"/>
                      </a:rPr>
                      <m:t>3</m:t>
                    </m:r>
                  </m:oMath>
                </a14:m>
                <a:r>
                  <a:rPr lang="lv-LV" dirty="0"/>
                  <a:t>; citu ciparu skaitļa pierakstā nav. Atrast augstāko skaitļa </a:t>
                </a:r>
                <a14:m>
                  <m:oMath xmlns:m="http://schemas.openxmlformats.org/officeDocument/2006/math">
                    <m:r>
                      <a:rPr lang="lv-LV" i="1" dirty="0" smtClean="0">
                        <a:latin typeface="Cambria Math" panose="02040503050406030204" pitchFamily="18" charset="0"/>
                      </a:rPr>
                      <m:t>3</m:t>
                    </m:r>
                  </m:oMath>
                </a14:m>
                <a:r>
                  <a:rPr lang="lv-LV" dirty="0"/>
                  <a:t> pakāpi, kas dala šo skaitli.</a:t>
                </a:r>
              </a:p>
              <a:p>
                <a:endParaRPr lang="lv-LV" dirty="0"/>
              </a:p>
              <a:p>
                <a:r>
                  <a:rPr lang="lv-LV" dirty="0"/>
                  <a:t>Vai var «vispārināt» dalīšanās pazīmi – sak, ja ciparu summa dalās ar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3</m:t>
                        </m:r>
                      </m:e>
                      <m:sup>
                        <m:r>
                          <a:rPr lang="lv-LV" b="0" i="1" smtClean="0">
                            <a:latin typeface="Cambria Math" panose="02040503050406030204" pitchFamily="18" charset="0"/>
                          </a:rPr>
                          <m:t>𝑛</m:t>
                        </m:r>
                      </m:sup>
                    </m:sSup>
                  </m:oMath>
                </a14:m>
                <a:r>
                  <a:rPr lang="lv-LV" dirty="0"/>
                  <a:t>, tad arī pats skaitlis dalās ar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3</m:t>
                        </m:r>
                      </m:e>
                      <m:sup>
                        <m:r>
                          <a:rPr lang="lv-LV" b="0" i="1" smtClean="0">
                            <a:latin typeface="Cambria Math" panose="02040503050406030204" pitchFamily="18" charset="0"/>
                          </a:rPr>
                          <m:t>𝑛</m:t>
                        </m:r>
                      </m:sup>
                    </m:sSup>
                  </m:oMath>
                </a14:m>
                <a:r>
                  <a:rPr lang="lv-LV" dirty="0"/>
                  <a:t>?</a:t>
                </a:r>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2163" t="-2318" r="-7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14:m>
                  <m:oMath xmlns:m="http://schemas.openxmlformats.org/officeDocument/2006/math">
                    <m:sSup>
                      <m:sSupPr>
                        <m:ctrlPr>
                          <a:rPr lang="lv-LV" i="1" smtClean="0">
                            <a:latin typeface="Cambria Math" panose="02040503050406030204" pitchFamily="18" charset="0"/>
                          </a:rPr>
                        </m:ctrlPr>
                      </m:sSupPr>
                      <m:e>
                        <m:r>
                          <a:rPr lang="lv-LV" b="1" i="1" smtClean="0">
                            <a:latin typeface="Cambria Math" panose="02040503050406030204" pitchFamily="18" charset="0"/>
                          </a:rPr>
                          <m:t>𝒙</m:t>
                        </m:r>
                      </m:e>
                      <m:sup>
                        <m:r>
                          <a:rPr lang="lv-LV" b="1" i="1" smtClean="0">
                            <a:latin typeface="Cambria Math" panose="02040503050406030204" pitchFamily="18" charset="0"/>
                          </a:rPr>
                          <m:t>𝒏</m:t>
                        </m:r>
                      </m:sup>
                    </m:sSup>
                    <m:r>
                      <a:rPr lang="lv-LV" b="1" i="1" smtClean="0">
                        <a:latin typeface="Cambria Math" panose="02040503050406030204" pitchFamily="18" charset="0"/>
                      </a:rPr>
                      <m:t>−</m:t>
                    </m:r>
                    <m:sSup>
                      <m:sSupPr>
                        <m:ctrlPr>
                          <a:rPr lang="lv-LV" b="1" i="1" smtClean="0">
                            <a:latin typeface="Cambria Math" panose="02040503050406030204" pitchFamily="18" charset="0"/>
                          </a:rPr>
                        </m:ctrlPr>
                      </m:sSupPr>
                      <m:e>
                        <m:r>
                          <a:rPr lang="lv-LV" b="1" i="1" smtClean="0">
                            <a:latin typeface="Cambria Math" panose="02040503050406030204" pitchFamily="18" charset="0"/>
                          </a:rPr>
                          <m:t>𝒚</m:t>
                        </m:r>
                      </m:e>
                      <m:sup>
                        <m:r>
                          <a:rPr lang="lv-LV" b="1" i="1" smtClean="0">
                            <a:latin typeface="Cambria Math" panose="02040503050406030204" pitchFamily="18" charset="0"/>
                          </a:rPr>
                          <m:t>𝒏</m:t>
                        </m:r>
                      </m:sup>
                    </m:sSup>
                  </m:oMath>
                </a14:m>
                <a:r>
                  <a:rPr lang="lv-LV" dirty="0"/>
                  <a:t> ar interesantiem decimālpierakstiem</a:t>
                </a:r>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3"/>
                <a:stretch>
                  <a:fillRect l="-1048" t="-22222" b="-46032"/>
                </a:stretch>
              </a:blipFill>
            </p:spPr>
            <p:txBody>
              <a:bodyPr/>
              <a:lstStyle/>
              <a:p>
                <a:r>
                  <a:rPr lang="en-US">
                    <a:noFill/>
                  </a:rPr>
                  <a:t> </a:t>
                </a:r>
              </a:p>
            </p:txBody>
          </p:sp>
        </mc:Fallback>
      </mc:AlternateContent>
    </p:spTree>
    <p:extLst>
      <p:ext uri="{BB962C8B-B14F-4D97-AF65-F5344CB8AC3E}">
        <p14:creationId xmlns:p14="http://schemas.microsoft.com/office/powerpoint/2010/main" val="11324365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noAutofit/>
              </a:bodyPr>
              <a:lstStyle/>
              <a:p>
                <a:r>
                  <a:rPr lang="lv-LV" dirty="0"/>
                  <a:t>Ar kādu vislielāko pirmskaitļa </a:t>
                </a:r>
                <a14:m>
                  <m:oMath xmlns:m="http://schemas.openxmlformats.org/officeDocument/2006/math">
                    <m:r>
                      <a:rPr lang="lv-LV" i="1" dirty="0" smtClean="0">
                        <a:latin typeface="Cambria Math" panose="02040503050406030204" pitchFamily="18" charset="0"/>
                      </a:rPr>
                      <m:t>𝑝</m:t>
                    </m:r>
                  </m:oMath>
                </a14:m>
                <a:r>
                  <a:rPr lang="lv-LV" dirty="0"/>
                  <a:t> pakāpi dalās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𝑥</m:t>
                        </m:r>
                      </m:e>
                      <m:sup>
                        <m:r>
                          <a:rPr lang="lv-LV" b="0" i="1" smtClean="0">
                            <a:latin typeface="Cambria Math" panose="02040503050406030204" pitchFamily="18" charset="0"/>
                          </a:rPr>
                          <m:t>𝑛</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𝑦</m:t>
                        </m:r>
                      </m:e>
                      <m:sup>
                        <m:r>
                          <a:rPr lang="lv-LV" b="0" i="1" smtClean="0">
                            <a:latin typeface="Cambria Math" panose="02040503050406030204" pitchFamily="18" charset="0"/>
                          </a:rPr>
                          <m:t>𝑛</m:t>
                        </m:r>
                      </m:sup>
                    </m:sSup>
                  </m:oMath>
                </a14:m>
                <a:r>
                  <a:rPr lang="lv-LV" dirty="0"/>
                  <a:t>? </a:t>
                </a:r>
              </a:p>
              <a:p>
                <a:r>
                  <a:rPr lang="lv-LV" dirty="0"/>
                  <a:t>Novērtējumu var dabūt ar Eilera teorēmu: </a:t>
                </a:r>
              </a:p>
              <a:p>
                <a:pPr marL="1604962" lvl="4"/>
                <a14:m>
                  <m:oMathPara xmlns:m="http://schemas.openxmlformats.org/officeDocument/2006/math">
                    <m:oMathParaPr>
                      <m:jc m:val="left"/>
                    </m:oMathParaPr>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𝑥</m:t>
                          </m:r>
                        </m:e>
                        <m:sup>
                          <m:r>
                            <a:rPr lang="lv-LV" b="0" i="1" smtClean="0">
                              <a:latin typeface="Cambria Math" panose="02040503050406030204" pitchFamily="18" charset="0"/>
                            </a:rPr>
                            <m:t>𝑝</m:t>
                          </m:r>
                          <m:r>
                            <a:rPr lang="lv-LV" b="0" i="1" smtClean="0">
                              <a:latin typeface="Cambria Math" panose="02040503050406030204" pitchFamily="18" charset="0"/>
                            </a:rPr>
                            <m:t>−1</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𝑦</m:t>
                          </m:r>
                        </m:e>
                        <m:sup>
                          <m:r>
                            <a:rPr lang="lv-LV" b="0" i="1" smtClean="0">
                              <a:latin typeface="Cambria Math" panose="02040503050406030204" pitchFamily="18" charset="0"/>
                            </a:rPr>
                            <m:t>𝑝</m:t>
                          </m:r>
                          <m:r>
                            <a:rPr lang="lv-LV" b="0" i="1" smtClean="0">
                              <a:latin typeface="Cambria Math" panose="02040503050406030204" pitchFamily="18" charset="0"/>
                            </a:rPr>
                            <m:t>−1</m:t>
                          </m:r>
                        </m:sup>
                      </m:sSup>
                      <m:r>
                        <a:rPr lang="lv-LV" b="0" i="1" smtClean="0">
                          <a:latin typeface="Cambria Math" panose="02040503050406030204" pitchFamily="18" charset="0"/>
                          <a:ea typeface="Cambria Math" panose="02040503050406030204" pitchFamily="18" charset="0"/>
                        </a:rPr>
                        <m:t>≡1−1≡0 </m:t>
                      </m:r>
                      <m:d>
                        <m:dPr>
                          <m:ctrlPr>
                            <a:rPr lang="lv-LV" b="0" i="1" smtClean="0">
                              <a:latin typeface="Cambria Math" panose="02040503050406030204" pitchFamily="18" charset="0"/>
                              <a:ea typeface="Cambria Math" panose="02040503050406030204" pitchFamily="18" charset="0"/>
                            </a:rPr>
                          </m:ctrlPr>
                        </m:dPr>
                        <m:e>
                          <m:r>
                            <m:rPr>
                              <m:sty m:val="p"/>
                            </m:rPr>
                            <a:rPr lang="lv-LV" b="0" i="0" smtClean="0">
                              <a:latin typeface="Cambria Math" panose="02040503050406030204" pitchFamily="18" charset="0"/>
                              <a:ea typeface="Cambria Math" panose="02040503050406030204" pitchFamily="18" charset="0"/>
                            </a:rPr>
                            <m:t>mod</m:t>
                          </m:r>
                          <m:r>
                            <a:rPr lang="lv-LV" b="0" i="1" smtClean="0">
                              <a:latin typeface="Cambria Math" panose="02040503050406030204" pitchFamily="18" charset="0"/>
                              <a:ea typeface="Cambria Math" panose="02040503050406030204" pitchFamily="18" charset="0"/>
                            </a:rPr>
                            <m:t> </m:t>
                          </m:r>
                          <m:r>
                            <a:rPr lang="lv-LV" b="0" i="1" smtClean="0">
                              <a:latin typeface="Cambria Math" panose="02040503050406030204" pitchFamily="18" charset="0"/>
                              <a:ea typeface="Cambria Math" panose="02040503050406030204" pitchFamily="18" charset="0"/>
                            </a:rPr>
                            <m:t>𝑝</m:t>
                          </m:r>
                        </m:e>
                      </m:d>
                    </m:oMath>
                  </m:oMathPara>
                </a14:m>
                <a:endParaRPr lang="lv-LV" b="0" i="1" dirty="0">
                  <a:latin typeface="Cambria Math" panose="02040503050406030204" pitchFamily="18" charset="0"/>
                  <a:ea typeface="Cambria Math" panose="02040503050406030204" pitchFamily="18" charset="0"/>
                </a:endParaRPr>
              </a:p>
              <a:p>
                <a:pPr marL="1604962" lvl="4"/>
                <a14:m>
                  <m:oMathPara xmlns:m="http://schemas.openxmlformats.org/officeDocument/2006/math">
                    <m:oMathParaPr>
                      <m:jc m:val="left"/>
                    </m:oMathParaPr>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𝑥</m:t>
                          </m:r>
                        </m:e>
                        <m:sup>
                          <m:sSup>
                            <m:sSupPr>
                              <m:ctrlPr>
                                <a:rPr lang="lv-LV" i="1" smtClean="0">
                                  <a:latin typeface="Cambria Math" panose="02040503050406030204" pitchFamily="18" charset="0"/>
                                </a:rPr>
                              </m:ctrlPr>
                            </m:sSupPr>
                            <m:e>
                              <m:r>
                                <a:rPr lang="lv-LV" b="0" i="1" smtClean="0">
                                  <a:latin typeface="Cambria Math" panose="02040503050406030204" pitchFamily="18" charset="0"/>
                                </a:rPr>
                                <m:t>𝑝</m:t>
                              </m:r>
                            </m:e>
                            <m:sup>
                              <m:r>
                                <a:rPr lang="lv-LV" b="0" i="1" smtClean="0">
                                  <a:latin typeface="Cambria Math" panose="02040503050406030204" pitchFamily="18" charset="0"/>
                                </a:rPr>
                                <m:t>2</m:t>
                              </m:r>
                            </m:sup>
                          </m:sSup>
                          <m:r>
                            <a:rPr lang="lv-LV" b="0" i="1" smtClean="0">
                              <a:latin typeface="Cambria Math" panose="02040503050406030204" pitchFamily="18" charset="0"/>
                            </a:rPr>
                            <m:t>−</m:t>
                          </m:r>
                          <m:r>
                            <a:rPr lang="lv-LV" b="0" i="1" smtClean="0">
                              <a:latin typeface="Cambria Math" panose="02040503050406030204" pitchFamily="18" charset="0"/>
                            </a:rPr>
                            <m:t>𝑝</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𝑦</m:t>
                          </m:r>
                        </m:e>
                        <m:sup>
                          <m:sSup>
                            <m:sSupPr>
                              <m:ctrlPr>
                                <a:rPr lang="lv-LV" b="0" i="1" smtClean="0">
                                  <a:latin typeface="Cambria Math" panose="02040503050406030204" pitchFamily="18" charset="0"/>
                                </a:rPr>
                              </m:ctrlPr>
                            </m:sSupPr>
                            <m:e>
                              <m:r>
                                <a:rPr lang="lv-LV" b="0" i="1" smtClean="0">
                                  <a:latin typeface="Cambria Math" panose="02040503050406030204" pitchFamily="18" charset="0"/>
                                </a:rPr>
                                <m:t>𝑝</m:t>
                              </m:r>
                            </m:e>
                            <m:sup>
                              <m:r>
                                <a:rPr lang="lv-LV" b="0" i="1" smtClean="0">
                                  <a:latin typeface="Cambria Math" panose="02040503050406030204" pitchFamily="18" charset="0"/>
                                </a:rPr>
                                <m:t>2</m:t>
                              </m:r>
                            </m:sup>
                          </m:sSup>
                          <m:r>
                            <a:rPr lang="lv-LV" b="0" i="1" smtClean="0">
                              <a:latin typeface="Cambria Math" panose="02040503050406030204" pitchFamily="18" charset="0"/>
                            </a:rPr>
                            <m:t>−</m:t>
                          </m:r>
                          <m:r>
                            <a:rPr lang="lv-LV" b="0" i="1" smtClean="0">
                              <a:latin typeface="Cambria Math" panose="02040503050406030204" pitchFamily="18" charset="0"/>
                            </a:rPr>
                            <m:t>𝑝</m:t>
                          </m:r>
                        </m:sup>
                      </m:sSup>
                      <m:r>
                        <a:rPr lang="lv-LV" b="0" i="1" smtClean="0">
                          <a:latin typeface="Cambria Math" panose="02040503050406030204" pitchFamily="18" charset="0"/>
                          <a:ea typeface="Cambria Math" panose="02040503050406030204" pitchFamily="18" charset="0"/>
                        </a:rPr>
                        <m:t>≡</m:t>
                      </m:r>
                      <m:r>
                        <a:rPr lang="lv-LV" b="0" i="1" smtClean="0">
                          <a:latin typeface="Cambria Math" panose="02040503050406030204" pitchFamily="18" charset="0"/>
                        </a:rPr>
                        <m:t>1−1</m:t>
                      </m:r>
                      <m:r>
                        <a:rPr lang="lv-LV" b="0" i="1" smtClean="0">
                          <a:latin typeface="Cambria Math" panose="02040503050406030204" pitchFamily="18" charset="0"/>
                          <a:ea typeface="Cambria Math" panose="02040503050406030204" pitchFamily="18" charset="0"/>
                        </a:rPr>
                        <m:t>≡0 </m:t>
                      </m:r>
                      <m:d>
                        <m:dPr>
                          <m:ctrlPr>
                            <a:rPr lang="lv-LV" b="0" i="1" smtClean="0">
                              <a:latin typeface="Cambria Math" panose="02040503050406030204" pitchFamily="18" charset="0"/>
                              <a:ea typeface="Cambria Math" panose="02040503050406030204" pitchFamily="18" charset="0"/>
                            </a:rPr>
                          </m:ctrlPr>
                        </m:dPr>
                        <m:e>
                          <m:r>
                            <a:rPr lang="lv-LV" b="0" i="1" smtClean="0">
                              <a:latin typeface="Cambria Math" panose="02040503050406030204" pitchFamily="18" charset="0"/>
                              <a:ea typeface="Cambria Math" panose="02040503050406030204" pitchFamily="18" charset="0"/>
                            </a:rPr>
                            <m:t>𝑚𝑜𝑑</m:t>
                          </m:r>
                          <m:r>
                            <a:rPr lang="lv-LV" b="0" i="1" smtClean="0">
                              <a:latin typeface="Cambria Math" panose="02040503050406030204" pitchFamily="18" charset="0"/>
                              <a:ea typeface="Cambria Math" panose="02040503050406030204" pitchFamily="18" charset="0"/>
                            </a:rPr>
                            <m:t> </m:t>
                          </m:r>
                          <m:sSup>
                            <m:sSupPr>
                              <m:ctrlPr>
                                <a:rPr lang="lv-LV" b="0" i="1" smtClean="0">
                                  <a:latin typeface="Cambria Math" panose="02040503050406030204" pitchFamily="18" charset="0"/>
                                  <a:ea typeface="Cambria Math" panose="02040503050406030204" pitchFamily="18" charset="0"/>
                                </a:rPr>
                              </m:ctrlPr>
                            </m:sSupPr>
                            <m:e>
                              <m:r>
                                <a:rPr lang="lv-LV" b="0" i="1" smtClean="0">
                                  <a:latin typeface="Cambria Math" panose="02040503050406030204" pitchFamily="18" charset="0"/>
                                  <a:ea typeface="Cambria Math" panose="02040503050406030204" pitchFamily="18" charset="0"/>
                                </a:rPr>
                                <m:t>𝑝</m:t>
                              </m:r>
                            </m:e>
                            <m:sup>
                              <m:r>
                                <a:rPr lang="lv-LV" b="0" i="1" smtClean="0">
                                  <a:latin typeface="Cambria Math" panose="02040503050406030204" pitchFamily="18" charset="0"/>
                                  <a:ea typeface="Cambria Math" panose="02040503050406030204" pitchFamily="18" charset="0"/>
                                </a:rPr>
                                <m:t>2</m:t>
                              </m:r>
                            </m:sup>
                          </m:sSup>
                        </m:e>
                      </m:d>
                    </m:oMath>
                    <m:oMath xmlns:m="http://schemas.openxmlformats.org/officeDocument/2006/math">
                      <m:r>
                        <a:rPr lang="lv-LV" b="0" i="1" smtClean="0">
                          <a:latin typeface="Cambria Math" panose="02040503050406030204" pitchFamily="18" charset="0"/>
                        </a:rPr>
                        <m:t>…</m:t>
                      </m:r>
                      <m:r>
                        <a:rPr lang="lv-LV" b="0" i="0" smtClean="0">
                          <a:latin typeface="Cambria Math" panose="02040503050406030204" pitchFamily="18" charset="0"/>
                        </a:rPr>
                        <m:t>  </m:t>
                      </m:r>
                      <m:r>
                        <m:rPr>
                          <m:sty m:val="p"/>
                        </m:rPr>
                        <a:rPr lang="lv-LV" b="0" i="0" smtClean="0">
                          <a:latin typeface="Cambria Math" panose="02040503050406030204" pitchFamily="18" charset="0"/>
                        </a:rPr>
                        <m:t>jo</m:t>
                      </m:r>
                      <m:r>
                        <a:rPr lang="lv-LV" b="0" i="0" smtClean="0">
                          <a:latin typeface="Cambria Math" panose="02040503050406030204" pitchFamily="18" charset="0"/>
                        </a:rPr>
                        <m:t> …</m:t>
                      </m:r>
                    </m:oMath>
                  </m:oMathPara>
                </a14:m>
                <a:endParaRPr lang="lv-LV" dirty="0">
                  <a:latin typeface="Cambria Math" panose="02040503050406030204" pitchFamily="18" charset="0"/>
                  <a:ea typeface="Cambria Math" panose="02040503050406030204" pitchFamily="18" charset="0"/>
                </a:endParaRPr>
              </a:p>
              <a:p>
                <a:pPr marL="1604962" lvl="4"/>
                <a14:m>
                  <m:oMathPara xmlns:m="http://schemas.openxmlformats.org/officeDocument/2006/math">
                    <m:oMathParaPr>
                      <m:jc m:val="left"/>
                    </m:oMathParaPr>
                    <m:oMath xmlns:m="http://schemas.openxmlformats.org/officeDocument/2006/math">
                      <m:r>
                        <a:rPr lang="lv-LV" i="1" smtClean="0">
                          <a:latin typeface="Cambria Math" panose="02040503050406030204" pitchFamily="18" charset="0"/>
                          <a:ea typeface="Cambria Math" panose="02040503050406030204" pitchFamily="18" charset="0"/>
                        </a:rPr>
                        <m:t>𝜑</m:t>
                      </m:r>
                      <m:d>
                        <m:dPr>
                          <m:ctrlPr>
                            <a:rPr lang="lv-LV" b="0" i="1" smtClean="0">
                              <a:latin typeface="Cambria Math" panose="02040503050406030204" pitchFamily="18" charset="0"/>
                              <a:ea typeface="Cambria Math" panose="02040503050406030204" pitchFamily="18" charset="0"/>
                            </a:rPr>
                          </m:ctrlPr>
                        </m:dPr>
                        <m:e>
                          <m:r>
                            <a:rPr lang="lv-LV" b="0" i="1" smtClean="0">
                              <a:latin typeface="Cambria Math" panose="02040503050406030204" pitchFamily="18" charset="0"/>
                              <a:ea typeface="Cambria Math" panose="02040503050406030204" pitchFamily="18" charset="0"/>
                            </a:rPr>
                            <m:t>𝑝</m:t>
                          </m:r>
                        </m:e>
                      </m:d>
                      <m:r>
                        <a:rPr lang="lv-LV" b="0" i="1" smtClean="0">
                          <a:latin typeface="Cambria Math" panose="02040503050406030204" pitchFamily="18" charset="0"/>
                          <a:ea typeface="Cambria Math" panose="02040503050406030204" pitchFamily="18" charset="0"/>
                        </a:rPr>
                        <m:t>=</m:t>
                      </m:r>
                      <m:r>
                        <a:rPr lang="lv-LV" b="0" i="1" smtClean="0">
                          <a:latin typeface="Cambria Math" panose="02040503050406030204" pitchFamily="18" charset="0"/>
                          <a:ea typeface="Cambria Math" panose="02040503050406030204" pitchFamily="18" charset="0"/>
                        </a:rPr>
                        <m:t>𝑝</m:t>
                      </m:r>
                      <m:r>
                        <a:rPr lang="lv-LV" b="0" i="1" smtClean="0">
                          <a:latin typeface="Cambria Math" panose="02040503050406030204" pitchFamily="18" charset="0"/>
                          <a:ea typeface="Cambria Math" panose="02040503050406030204" pitchFamily="18" charset="0"/>
                        </a:rPr>
                        <m:t>−1</m:t>
                      </m:r>
                    </m:oMath>
                  </m:oMathPara>
                </a14:m>
                <a:endParaRPr lang="lv-LV" dirty="0"/>
              </a:p>
              <a:p>
                <a:pPr marL="1604962" lvl="4"/>
                <a:r>
                  <a:rPr lang="lv-LV" dirty="0"/>
                  <a:t> </a:t>
                </a:r>
                <a14:m>
                  <m:oMath xmlns:m="http://schemas.openxmlformats.org/officeDocument/2006/math">
                    <m:r>
                      <a:rPr lang="lv-LV" i="1" smtClean="0">
                        <a:latin typeface="Cambria Math" panose="02040503050406030204" pitchFamily="18" charset="0"/>
                        <a:ea typeface="Cambria Math" panose="02040503050406030204" pitchFamily="18" charset="0"/>
                      </a:rPr>
                      <m:t>𝜑</m:t>
                    </m:r>
                    <m:d>
                      <m:dPr>
                        <m:ctrlPr>
                          <a:rPr lang="lv-LV" i="1" smtClean="0">
                            <a:latin typeface="Cambria Math" panose="02040503050406030204" pitchFamily="18" charset="0"/>
                            <a:ea typeface="Cambria Math" panose="02040503050406030204" pitchFamily="18" charset="0"/>
                          </a:rPr>
                        </m:ctrlPr>
                      </m:dPr>
                      <m:e>
                        <m:sSup>
                          <m:sSupPr>
                            <m:ctrlPr>
                              <a:rPr lang="lv-LV" i="1" smtClean="0">
                                <a:latin typeface="Cambria Math" panose="02040503050406030204" pitchFamily="18" charset="0"/>
                                <a:ea typeface="Cambria Math" panose="02040503050406030204" pitchFamily="18" charset="0"/>
                              </a:rPr>
                            </m:ctrlPr>
                          </m:sSupPr>
                          <m:e>
                            <m:r>
                              <a:rPr lang="lv-LV" b="0" i="1" smtClean="0">
                                <a:latin typeface="Cambria Math" panose="02040503050406030204" pitchFamily="18" charset="0"/>
                                <a:ea typeface="Cambria Math" panose="02040503050406030204" pitchFamily="18" charset="0"/>
                              </a:rPr>
                              <m:t>𝑝</m:t>
                            </m:r>
                          </m:e>
                          <m:sup>
                            <m:r>
                              <a:rPr lang="lv-LV" b="0" i="1" smtClean="0">
                                <a:latin typeface="Cambria Math" panose="02040503050406030204" pitchFamily="18" charset="0"/>
                                <a:ea typeface="Cambria Math" panose="02040503050406030204" pitchFamily="18" charset="0"/>
                              </a:rPr>
                              <m:t>2</m:t>
                            </m:r>
                          </m:sup>
                        </m:sSup>
                      </m:e>
                    </m:d>
                    <m:r>
                      <a:rPr lang="lv-LV" b="0" i="1" smtClean="0">
                        <a:latin typeface="Cambria Math" panose="02040503050406030204" pitchFamily="18" charset="0"/>
                        <a:ea typeface="Cambria Math" panose="02040503050406030204" pitchFamily="18" charset="0"/>
                      </a:rPr>
                      <m:t>=</m:t>
                    </m:r>
                    <m:sSup>
                      <m:sSupPr>
                        <m:ctrlPr>
                          <a:rPr lang="lv-LV" b="0" i="1" smtClean="0">
                            <a:latin typeface="Cambria Math" panose="02040503050406030204" pitchFamily="18" charset="0"/>
                            <a:ea typeface="Cambria Math" panose="02040503050406030204" pitchFamily="18" charset="0"/>
                          </a:rPr>
                        </m:ctrlPr>
                      </m:sSupPr>
                      <m:e>
                        <m:r>
                          <a:rPr lang="lv-LV" b="0" i="1" smtClean="0">
                            <a:latin typeface="Cambria Math" panose="02040503050406030204" pitchFamily="18" charset="0"/>
                            <a:ea typeface="Cambria Math" panose="02040503050406030204" pitchFamily="18" charset="0"/>
                          </a:rPr>
                          <m:t>𝑝</m:t>
                        </m:r>
                      </m:e>
                      <m:sup>
                        <m:r>
                          <a:rPr lang="lv-LV" b="0" i="1" smtClean="0">
                            <a:latin typeface="Cambria Math" panose="02040503050406030204" pitchFamily="18" charset="0"/>
                            <a:ea typeface="Cambria Math" panose="02040503050406030204" pitchFamily="18" charset="0"/>
                          </a:rPr>
                          <m:t>2</m:t>
                        </m:r>
                      </m:sup>
                    </m:sSup>
                    <m:d>
                      <m:dPr>
                        <m:ctrlPr>
                          <a:rPr lang="lv-LV" b="0" i="1" smtClean="0">
                            <a:latin typeface="Cambria Math" panose="02040503050406030204" pitchFamily="18" charset="0"/>
                            <a:ea typeface="Cambria Math" panose="02040503050406030204" pitchFamily="18" charset="0"/>
                          </a:rPr>
                        </m:ctrlPr>
                      </m:dPr>
                      <m:e>
                        <m:r>
                          <a:rPr lang="lv-LV" b="0" i="1" smtClean="0">
                            <a:latin typeface="Cambria Math" panose="02040503050406030204" pitchFamily="18" charset="0"/>
                            <a:ea typeface="Cambria Math" panose="02040503050406030204" pitchFamily="18" charset="0"/>
                          </a:rPr>
                          <m:t>1−</m:t>
                        </m:r>
                        <m:f>
                          <m:fPr>
                            <m:ctrlPr>
                              <a:rPr lang="lv-LV" b="0" i="1" smtClean="0">
                                <a:latin typeface="Cambria Math" panose="02040503050406030204" pitchFamily="18" charset="0"/>
                                <a:ea typeface="Cambria Math" panose="02040503050406030204" pitchFamily="18" charset="0"/>
                              </a:rPr>
                            </m:ctrlPr>
                          </m:fPr>
                          <m:num>
                            <m:r>
                              <a:rPr lang="lv-LV" b="0" i="1" smtClean="0">
                                <a:latin typeface="Cambria Math" panose="02040503050406030204" pitchFamily="18" charset="0"/>
                                <a:ea typeface="Cambria Math" panose="02040503050406030204" pitchFamily="18" charset="0"/>
                              </a:rPr>
                              <m:t>1</m:t>
                            </m:r>
                          </m:num>
                          <m:den>
                            <m:r>
                              <a:rPr lang="lv-LV" b="0" i="1" smtClean="0">
                                <a:latin typeface="Cambria Math" panose="02040503050406030204" pitchFamily="18" charset="0"/>
                                <a:ea typeface="Cambria Math" panose="02040503050406030204" pitchFamily="18" charset="0"/>
                              </a:rPr>
                              <m:t>𝑝</m:t>
                            </m:r>
                          </m:den>
                        </m:f>
                      </m:e>
                    </m:d>
                    <m:r>
                      <a:rPr lang="lv-LV" b="0" i="1" smtClean="0">
                        <a:latin typeface="Cambria Math" panose="02040503050406030204" pitchFamily="18" charset="0"/>
                        <a:ea typeface="Cambria Math" panose="02040503050406030204" pitchFamily="18" charset="0"/>
                      </a:rPr>
                      <m:t>=</m:t>
                    </m:r>
                    <m:sSup>
                      <m:sSupPr>
                        <m:ctrlPr>
                          <a:rPr lang="lv-LV" b="0" i="1" smtClean="0">
                            <a:latin typeface="Cambria Math" panose="02040503050406030204" pitchFamily="18" charset="0"/>
                            <a:ea typeface="Cambria Math" panose="02040503050406030204" pitchFamily="18" charset="0"/>
                          </a:rPr>
                        </m:ctrlPr>
                      </m:sSupPr>
                      <m:e>
                        <m:r>
                          <a:rPr lang="lv-LV" b="0" i="1" smtClean="0">
                            <a:latin typeface="Cambria Math" panose="02040503050406030204" pitchFamily="18" charset="0"/>
                            <a:ea typeface="Cambria Math" panose="02040503050406030204" pitchFamily="18" charset="0"/>
                          </a:rPr>
                          <m:t>𝑝</m:t>
                        </m:r>
                      </m:e>
                      <m:sup>
                        <m:r>
                          <a:rPr lang="lv-LV" b="0" i="1" smtClean="0">
                            <a:latin typeface="Cambria Math" panose="02040503050406030204" pitchFamily="18" charset="0"/>
                            <a:ea typeface="Cambria Math" panose="02040503050406030204" pitchFamily="18" charset="0"/>
                          </a:rPr>
                          <m:t>2</m:t>
                        </m:r>
                      </m:sup>
                    </m:sSup>
                    <m:r>
                      <a:rPr lang="lv-LV" b="0" i="1" smtClean="0">
                        <a:latin typeface="Cambria Math" panose="02040503050406030204" pitchFamily="18" charset="0"/>
                        <a:ea typeface="Cambria Math" panose="02040503050406030204" pitchFamily="18" charset="0"/>
                      </a:rPr>
                      <m:t>−</m:t>
                    </m:r>
                    <m:r>
                      <a:rPr lang="lv-LV" b="0" i="1" smtClean="0">
                        <a:latin typeface="Cambria Math" panose="02040503050406030204" pitchFamily="18" charset="0"/>
                        <a:ea typeface="Cambria Math" panose="02040503050406030204" pitchFamily="18" charset="0"/>
                      </a:rPr>
                      <m:t>𝑝</m:t>
                    </m:r>
                  </m:oMath>
                </a14:m>
                <a:endParaRPr lang="lv-LV" dirty="0"/>
              </a:p>
              <a:p>
                <a:r>
                  <a:rPr lang="en-US" dirty="0" err="1"/>
                  <a:t>Piem</a:t>
                </a:r>
                <a:r>
                  <a:rPr lang="lv-LV" dirty="0"/>
                  <a:t>ēram,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10</m:t>
                        </m:r>
                      </m:e>
                      <m:sup>
                        <m:r>
                          <a:rPr lang="lv-LV" b="0" i="1" smtClean="0">
                            <a:latin typeface="Cambria Math" panose="02040503050406030204" pitchFamily="18" charset="0"/>
                          </a:rPr>
                          <m:t>72</m:t>
                        </m:r>
                      </m:sup>
                    </m:sSup>
                    <m:r>
                      <a:rPr lang="lv-LV" b="0" i="1" smtClean="0">
                        <a:latin typeface="Cambria Math" panose="02040503050406030204" pitchFamily="18" charset="0"/>
                      </a:rPr>
                      <m:t>−1</m:t>
                    </m:r>
                    <m:r>
                      <a:rPr lang="lv-LV" b="0" i="1" smtClean="0">
                        <a:latin typeface="Cambria Math" panose="02040503050406030204" pitchFamily="18" charset="0"/>
                        <a:ea typeface="Cambria Math" panose="02040503050406030204" pitchFamily="18" charset="0"/>
                      </a:rPr>
                      <m:t>≡0  (</m:t>
                    </m:r>
                    <m:r>
                      <a:rPr lang="lv-LV" b="0" i="1" smtClean="0">
                        <a:latin typeface="Cambria Math" panose="02040503050406030204" pitchFamily="18" charset="0"/>
                        <a:ea typeface="Cambria Math" panose="02040503050406030204" pitchFamily="18" charset="0"/>
                      </a:rPr>
                      <m:t>𝑚𝑜𝑑</m:t>
                    </m:r>
                    <m:r>
                      <a:rPr lang="lv-LV" b="0" i="1" smtClean="0">
                        <a:latin typeface="Cambria Math" panose="02040503050406030204" pitchFamily="18" charset="0"/>
                        <a:ea typeface="Cambria Math" panose="02040503050406030204" pitchFamily="18" charset="0"/>
                      </a:rPr>
                      <m:t> 81)</m:t>
                    </m:r>
                  </m:oMath>
                </a14:m>
                <a:r>
                  <a:rPr lang="lv-LV" dirty="0"/>
                  <a:t>. </a:t>
                </a:r>
                <a:br>
                  <a:rPr lang="lv-LV" dirty="0"/>
                </a:br>
                <a:r>
                  <a:rPr lang="lv-LV" dirty="0"/>
                  <a:t>Tieši 72 deviņnieki decimālpierakstā – noteikti dalās ar 81</a:t>
                </a:r>
                <a:endParaRPr lang="en-US" dirty="0"/>
              </a:p>
              <a:p>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rotWithShape="0">
                <a:blip r:embed="rId3"/>
                <a:stretch>
                  <a:fillRect l="-2163" t="-2318" b="-8940"/>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lv-LV" dirty="0"/>
              <a:t>Eilera t. dod (neprecīzu) apakšējo novērtējumu</a:t>
            </a:r>
            <a:endParaRPr lang="en-US" dirty="0"/>
          </a:p>
        </p:txBody>
      </p:sp>
    </p:spTree>
    <p:extLst>
      <p:ext uri="{BB962C8B-B14F-4D97-AF65-F5344CB8AC3E}">
        <p14:creationId xmlns:p14="http://schemas.microsoft.com/office/powerpoint/2010/main" val="7663026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noAutofit/>
              </a:bodyPr>
              <a:lstStyle/>
              <a:p>
                <a:r>
                  <a:rPr lang="lv-LV" dirty="0" smtClean="0"/>
                  <a:t>Ar kādu vislielāko pirmskaitļa </a:t>
                </a:r>
                <a14:m>
                  <m:oMath xmlns:m="http://schemas.openxmlformats.org/officeDocument/2006/math">
                    <m:r>
                      <a:rPr lang="lv-LV" i="1" dirty="0" smtClean="0">
                        <a:latin typeface="Cambria Math" panose="02040503050406030204" pitchFamily="18" charset="0"/>
                      </a:rPr>
                      <m:t>𝑝</m:t>
                    </m:r>
                  </m:oMath>
                </a14:m>
                <a:r>
                  <a:rPr lang="lv-LV" dirty="0" smtClean="0"/>
                  <a:t> pakāpi dalās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𝑥</m:t>
                        </m:r>
                      </m:e>
                      <m:sup>
                        <m:r>
                          <a:rPr lang="lv-LV" b="0" i="1" smtClean="0">
                            <a:latin typeface="Cambria Math" panose="02040503050406030204" pitchFamily="18" charset="0"/>
                          </a:rPr>
                          <m:t>𝑛</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𝑦</m:t>
                        </m:r>
                      </m:e>
                      <m:sup>
                        <m:r>
                          <a:rPr lang="lv-LV" b="0" i="1" smtClean="0">
                            <a:latin typeface="Cambria Math" panose="02040503050406030204" pitchFamily="18" charset="0"/>
                          </a:rPr>
                          <m:t>𝑛</m:t>
                        </m:r>
                      </m:sup>
                    </m:sSup>
                  </m:oMath>
                </a14:m>
                <a:r>
                  <a:rPr lang="lv-LV" dirty="0" smtClean="0"/>
                  <a:t>? </a:t>
                </a:r>
              </a:p>
              <a:p>
                <a:r>
                  <a:rPr lang="lv-LV" dirty="0" smtClean="0"/>
                  <a:t>Novērtējumu var dabūt ar Eilera teorēmu: </a:t>
                </a:r>
              </a:p>
              <a:p>
                <a:pPr marL="1604962" lvl="4"/>
                <a14:m>
                  <m:oMathPara xmlns:m="http://schemas.openxmlformats.org/officeDocument/2006/math">
                    <m:oMathParaPr>
                      <m:jc m:val="left"/>
                    </m:oMathParaPr>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𝑥</m:t>
                          </m:r>
                        </m:e>
                        <m:sup>
                          <m:r>
                            <a:rPr lang="lv-LV" b="0" i="1" smtClean="0">
                              <a:latin typeface="Cambria Math" panose="02040503050406030204" pitchFamily="18" charset="0"/>
                            </a:rPr>
                            <m:t>𝑝</m:t>
                          </m:r>
                          <m:r>
                            <a:rPr lang="lv-LV" b="0" i="1" smtClean="0">
                              <a:latin typeface="Cambria Math" panose="02040503050406030204" pitchFamily="18" charset="0"/>
                            </a:rPr>
                            <m:t>−1</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𝑦</m:t>
                          </m:r>
                        </m:e>
                        <m:sup>
                          <m:r>
                            <a:rPr lang="lv-LV" b="0" i="1" smtClean="0">
                              <a:latin typeface="Cambria Math" panose="02040503050406030204" pitchFamily="18" charset="0"/>
                            </a:rPr>
                            <m:t>𝑝</m:t>
                          </m:r>
                          <m:r>
                            <a:rPr lang="lv-LV" b="0" i="1" smtClean="0">
                              <a:latin typeface="Cambria Math" panose="02040503050406030204" pitchFamily="18" charset="0"/>
                            </a:rPr>
                            <m:t>−1</m:t>
                          </m:r>
                        </m:sup>
                      </m:sSup>
                      <m:r>
                        <a:rPr lang="lv-LV" b="0" i="1" smtClean="0">
                          <a:latin typeface="Cambria Math" panose="02040503050406030204" pitchFamily="18" charset="0"/>
                          <a:ea typeface="Cambria Math" panose="02040503050406030204" pitchFamily="18" charset="0"/>
                        </a:rPr>
                        <m:t>≡1−1≡0 </m:t>
                      </m:r>
                      <m:d>
                        <m:dPr>
                          <m:ctrlPr>
                            <a:rPr lang="lv-LV" b="0" i="1" smtClean="0">
                              <a:latin typeface="Cambria Math" panose="02040503050406030204" pitchFamily="18" charset="0"/>
                              <a:ea typeface="Cambria Math" panose="02040503050406030204" pitchFamily="18" charset="0"/>
                            </a:rPr>
                          </m:ctrlPr>
                        </m:dPr>
                        <m:e>
                          <m:r>
                            <m:rPr>
                              <m:sty m:val="p"/>
                            </m:rPr>
                            <a:rPr lang="lv-LV" b="0" i="0" smtClean="0">
                              <a:latin typeface="Cambria Math" panose="02040503050406030204" pitchFamily="18" charset="0"/>
                              <a:ea typeface="Cambria Math" panose="02040503050406030204" pitchFamily="18" charset="0"/>
                            </a:rPr>
                            <m:t>mod</m:t>
                          </m:r>
                          <m:r>
                            <a:rPr lang="lv-LV" b="0" i="1" smtClean="0">
                              <a:latin typeface="Cambria Math" panose="02040503050406030204" pitchFamily="18" charset="0"/>
                              <a:ea typeface="Cambria Math" panose="02040503050406030204" pitchFamily="18" charset="0"/>
                            </a:rPr>
                            <m:t> </m:t>
                          </m:r>
                          <m:r>
                            <a:rPr lang="lv-LV" b="0" i="1" smtClean="0">
                              <a:latin typeface="Cambria Math" panose="02040503050406030204" pitchFamily="18" charset="0"/>
                              <a:ea typeface="Cambria Math" panose="02040503050406030204" pitchFamily="18" charset="0"/>
                            </a:rPr>
                            <m:t>𝑝</m:t>
                          </m:r>
                        </m:e>
                      </m:d>
                    </m:oMath>
                  </m:oMathPara>
                </a14:m>
                <a:endParaRPr lang="lv-LV" b="0" i="1" dirty="0" smtClean="0">
                  <a:latin typeface="Cambria Math" panose="02040503050406030204" pitchFamily="18" charset="0"/>
                  <a:ea typeface="Cambria Math" panose="02040503050406030204" pitchFamily="18" charset="0"/>
                </a:endParaRPr>
              </a:p>
              <a:p>
                <a:pPr marL="1604962" lvl="4"/>
                <a14:m>
                  <m:oMathPara xmlns:m="http://schemas.openxmlformats.org/officeDocument/2006/math">
                    <m:oMathParaPr>
                      <m:jc m:val="left"/>
                    </m:oMathParaPr>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𝑥</m:t>
                          </m:r>
                        </m:e>
                        <m:sup>
                          <m:sSup>
                            <m:sSupPr>
                              <m:ctrlPr>
                                <a:rPr lang="lv-LV" i="1" smtClean="0">
                                  <a:latin typeface="Cambria Math" panose="02040503050406030204" pitchFamily="18" charset="0"/>
                                </a:rPr>
                              </m:ctrlPr>
                            </m:sSupPr>
                            <m:e>
                              <m:r>
                                <a:rPr lang="lv-LV" b="0" i="1" smtClean="0">
                                  <a:latin typeface="Cambria Math" panose="02040503050406030204" pitchFamily="18" charset="0"/>
                                </a:rPr>
                                <m:t>𝑝</m:t>
                              </m:r>
                            </m:e>
                            <m:sup>
                              <m:r>
                                <a:rPr lang="lv-LV" b="0" i="1" smtClean="0">
                                  <a:latin typeface="Cambria Math" panose="02040503050406030204" pitchFamily="18" charset="0"/>
                                </a:rPr>
                                <m:t>2</m:t>
                              </m:r>
                            </m:sup>
                          </m:sSup>
                          <m:r>
                            <a:rPr lang="lv-LV" b="0" i="1" smtClean="0">
                              <a:latin typeface="Cambria Math" panose="02040503050406030204" pitchFamily="18" charset="0"/>
                            </a:rPr>
                            <m:t>−</m:t>
                          </m:r>
                          <m:r>
                            <a:rPr lang="lv-LV" b="0" i="1" smtClean="0">
                              <a:latin typeface="Cambria Math" panose="02040503050406030204" pitchFamily="18" charset="0"/>
                            </a:rPr>
                            <m:t>𝑝</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𝑦</m:t>
                          </m:r>
                        </m:e>
                        <m:sup>
                          <m:sSup>
                            <m:sSupPr>
                              <m:ctrlPr>
                                <a:rPr lang="lv-LV" b="0" i="1" smtClean="0">
                                  <a:latin typeface="Cambria Math" panose="02040503050406030204" pitchFamily="18" charset="0"/>
                                </a:rPr>
                              </m:ctrlPr>
                            </m:sSupPr>
                            <m:e>
                              <m:r>
                                <a:rPr lang="lv-LV" b="0" i="1" smtClean="0">
                                  <a:latin typeface="Cambria Math" panose="02040503050406030204" pitchFamily="18" charset="0"/>
                                </a:rPr>
                                <m:t>𝑝</m:t>
                              </m:r>
                            </m:e>
                            <m:sup>
                              <m:r>
                                <a:rPr lang="lv-LV" b="0" i="1" smtClean="0">
                                  <a:latin typeface="Cambria Math" panose="02040503050406030204" pitchFamily="18" charset="0"/>
                                </a:rPr>
                                <m:t>2</m:t>
                              </m:r>
                            </m:sup>
                          </m:sSup>
                          <m:r>
                            <a:rPr lang="lv-LV" b="0" i="1" smtClean="0">
                              <a:latin typeface="Cambria Math" panose="02040503050406030204" pitchFamily="18" charset="0"/>
                            </a:rPr>
                            <m:t>−</m:t>
                          </m:r>
                          <m:r>
                            <a:rPr lang="lv-LV" b="0" i="1" smtClean="0">
                              <a:latin typeface="Cambria Math" panose="02040503050406030204" pitchFamily="18" charset="0"/>
                            </a:rPr>
                            <m:t>𝑝</m:t>
                          </m:r>
                        </m:sup>
                      </m:sSup>
                      <m:r>
                        <a:rPr lang="lv-LV" b="0" i="1" smtClean="0">
                          <a:latin typeface="Cambria Math" panose="02040503050406030204" pitchFamily="18" charset="0"/>
                          <a:ea typeface="Cambria Math" panose="02040503050406030204" pitchFamily="18" charset="0"/>
                        </a:rPr>
                        <m:t>≡</m:t>
                      </m:r>
                      <m:r>
                        <a:rPr lang="lv-LV" b="0" i="1" smtClean="0">
                          <a:latin typeface="Cambria Math" panose="02040503050406030204" pitchFamily="18" charset="0"/>
                        </a:rPr>
                        <m:t>1−1</m:t>
                      </m:r>
                      <m:r>
                        <a:rPr lang="lv-LV" b="0" i="1" smtClean="0">
                          <a:latin typeface="Cambria Math" panose="02040503050406030204" pitchFamily="18" charset="0"/>
                          <a:ea typeface="Cambria Math" panose="02040503050406030204" pitchFamily="18" charset="0"/>
                        </a:rPr>
                        <m:t>≡0 </m:t>
                      </m:r>
                      <m:d>
                        <m:dPr>
                          <m:ctrlPr>
                            <a:rPr lang="lv-LV" b="0" i="1" smtClean="0">
                              <a:latin typeface="Cambria Math" panose="02040503050406030204" pitchFamily="18" charset="0"/>
                              <a:ea typeface="Cambria Math" panose="02040503050406030204" pitchFamily="18" charset="0"/>
                            </a:rPr>
                          </m:ctrlPr>
                        </m:dPr>
                        <m:e>
                          <m:r>
                            <a:rPr lang="lv-LV" b="0" i="1" smtClean="0">
                              <a:latin typeface="Cambria Math" panose="02040503050406030204" pitchFamily="18" charset="0"/>
                              <a:ea typeface="Cambria Math" panose="02040503050406030204" pitchFamily="18" charset="0"/>
                            </a:rPr>
                            <m:t>𝑚𝑜𝑑</m:t>
                          </m:r>
                          <m:r>
                            <a:rPr lang="lv-LV" b="0" i="1" smtClean="0">
                              <a:latin typeface="Cambria Math" panose="02040503050406030204" pitchFamily="18" charset="0"/>
                              <a:ea typeface="Cambria Math" panose="02040503050406030204" pitchFamily="18" charset="0"/>
                            </a:rPr>
                            <m:t> </m:t>
                          </m:r>
                          <m:sSup>
                            <m:sSupPr>
                              <m:ctrlPr>
                                <a:rPr lang="lv-LV" b="0" i="1" smtClean="0">
                                  <a:latin typeface="Cambria Math" panose="02040503050406030204" pitchFamily="18" charset="0"/>
                                  <a:ea typeface="Cambria Math" panose="02040503050406030204" pitchFamily="18" charset="0"/>
                                </a:rPr>
                              </m:ctrlPr>
                            </m:sSupPr>
                            <m:e>
                              <m:r>
                                <a:rPr lang="lv-LV" b="0" i="1" smtClean="0">
                                  <a:latin typeface="Cambria Math" panose="02040503050406030204" pitchFamily="18" charset="0"/>
                                  <a:ea typeface="Cambria Math" panose="02040503050406030204" pitchFamily="18" charset="0"/>
                                </a:rPr>
                                <m:t>𝑝</m:t>
                              </m:r>
                            </m:e>
                            <m:sup>
                              <m:r>
                                <a:rPr lang="lv-LV" b="0" i="1" smtClean="0">
                                  <a:latin typeface="Cambria Math" panose="02040503050406030204" pitchFamily="18" charset="0"/>
                                  <a:ea typeface="Cambria Math" panose="02040503050406030204" pitchFamily="18" charset="0"/>
                                </a:rPr>
                                <m:t>2</m:t>
                              </m:r>
                            </m:sup>
                          </m:sSup>
                        </m:e>
                      </m:d>
                    </m:oMath>
                    <m:oMath xmlns:m="http://schemas.openxmlformats.org/officeDocument/2006/math">
                      <m:r>
                        <a:rPr lang="lv-LV" b="0" i="1" smtClean="0">
                          <a:latin typeface="Cambria Math" panose="02040503050406030204" pitchFamily="18" charset="0"/>
                        </a:rPr>
                        <m:t>…</m:t>
                      </m:r>
                      <m:r>
                        <a:rPr lang="lv-LV" b="0" i="0" smtClean="0">
                          <a:latin typeface="Cambria Math" panose="02040503050406030204" pitchFamily="18" charset="0"/>
                        </a:rPr>
                        <m:t>  </m:t>
                      </m:r>
                      <m:r>
                        <m:rPr>
                          <m:sty m:val="p"/>
                        </m:rPr>
                        <a:rPr lang="lv-LV" b="0" i="0" smtClean="0">
                          <a:latin typeface="Cambria Math" panose="02040503050406030204" pitchFamily="18" charset="0"/>
                        </a:rPr>
                        <m:t>jo</m:t>
                      </m:r>
                      <m:r>
                        <a:rPr lang="lv-LV" b="0" i="0" smtClean="0">
                          <a:latin typeface="Cambria Math" panose="02040503050406030204" pitchFamily="18" charset="0"/>
                        </a:rPr>
                        <m:t> …</m:t>
                      </m:r>
                    </m:oMath>
                  </m:oMathPara>
                </a14:m>
                <a:endParaRPr lang="lv-LV" dirty="0" smtClean="0">
                  <a:latin typeface="Cambria Math" panose="02040503050406030204" pitchFamily="18" charset="0"/>
                  <a:ea typeface="Cambria Math" panose="02040503050406030204" pitchFamily="18" charset="0"/>
                </a:endParaRPr>
              </a:p>
              <a:p>
                <a:pPr marL="1604962" lvl="4"/>
                <a14:m>
                  <m:oMathPara xmlns:m="http://schemas.openxmlformats.org/officeDocument/2006/math">
                    <m:oMathParaPr>
                      <m:jc m:val="left"/>
                    </m:oMathParaPr>
                    <m:oMath xmlns:m="http://schemas.openxmlformats.org/officeDocument/2006/math">
                      <m:r>
                        <a:rPr lang="lv-LV" i="1" smtClean="0">
                          <a:latin typeface="Cambria Math" panose="02040503050406030204" pitchFamily="18" charset="0"/>
                          <a:ea typeface="Cambria Math" panose="02040503050406030204" pitchFamily="18" charset="0"/>
                        </a:rPr>
                        <m:t>𝜑</m:t>
                      </m:r>
                      <m:d>
                        <m:dPr>
                          <m:ctrlPr>
                            <a:rPr lang="lv-LV" b="0" i="1" smtClean="0">
                              <a:latin typeface="Cambria Math" panose="02040503050406030204" pitchFamily="18" charset="0"/>
                              <a:ea typeface="Cambria Math" panose="02040503050406030204" pitchFamily="18" charset="0"/>
                            </a:rPr>
                          </m:ctrlPr>
                        </m:dPr>
                        <m:e>
                          <m:r>
                            <a:rPr lang="lv-LV" b="0" i="1" smtClean="0">
                              <a:latin typeface="Cambria Math" panose="02040503050406030204" pitchFamily="18" charset="0"/>
                              <a:ea typeface="Cambria Math" panose="02040503050406030204" pitchFamily="18" charset="0"/>
                            </a:rPr>
                            <m:t>𝑝</m:t>
                          </m:r>
                        </m:e>
                      </m:d>
                      <m:r>
                        <a:rPr lang="lv-LV" b="0" i="1" smtClean="0">
                          <a:latin typeface="Cambria Math" panose="02040503050406030204" pitchFamily="18" charset="0"/>
                          <a:ea typeface="Cambria Math" panose="02040503050406030204" pitchFamily="18" charset="0"/>
                        </a:rPr>
                        <m:t>=</m:t>
                      </m:r>
                      <m:r>
                        <a:rPr lang="lv-LV" b="0" i="1" smtClean="0">
                          <a:latin typeface="Cambria Math" panose="02040503050406030204" pitchFamily="18" charset="0"/>
                          <a:ea typeface="Cambria Math" panose="02040503050406030204" pitchFamily="18" charset="0"/>
                        </a:rPr>
                        <m:t>𝑝</m:t>
                      </m:r>
                      <m:r>
                        <a:rPr lang="lv-LV" b="0" i="1" smtClean="0">
                          <a:latin typeface="Cambria Math" panose="02040503050406030204" pitchFamily="18" charset="0"/>
                          <a:ea typeface="Cambria Math" panose="02040503050406030204" pitchFamily="18" charset="0"/>
                        </a:rPr>
                        <m:t>−1</m:t>
                      </m:r>
                    </m:oMath>
                  </m:oMathPara>
                </a14:m>
                <a:endParaRPr lang="lv-LV" dirty="0" smtClean="0"/>
              </a:p>
              <a:p>
                <a:pPr marL="1604962" lvl="4"/>
                <a:r>
                  <a:rPr lang="lv-LV" dirty="0" smtClean="0"/>
                  <a:t> </a:t>
                </a:r>
                <a14:m>
                  <m:oMath xmlns:m="http://schemas.openxmlformats.org/officeDocument/2006/math">
                    <m:r>
                      <a:rPr lang="lv-LV" i="1" smtClean="0">
                        <a:latin typeface="Cambria Math" panose="02040503050406030204" pitchFamily="18" charset="0"/>
                        <a:ea typeface="Cambria Math" panose="02040503050406030204" pitchFamily="18" charset="0"/>
                      </a:rPr>
                      <m:t>𝜑</m:t>
                    </m:r>
                    <m:d>
                      <m:dPr>
                        <m:ctrlPr>
                          <a:rPr lang="lv-LV" i="1" smtClean="0">
                            <a:latin typeface="Cambria Math" panose="02040503050406030204" pitchFamily="18" charset="0"/>
                            <a:ea typeface="Cambria Math" panose="02040503050406030204" pitchFamily="18" charset="0"/>
                          </a:rPr>
                        </m:ctrlPr>
                      </m:dPr>
                      <m:e>
                        <m:sSup>
                          <m:sSupPr>
                            <m:ctrlPr>
                              <a:rPr lang="lv-LV" i="1" smtClean="0">
                                <a:latin typeface="Cambria Math" panose="02040503050406030204" pitchFamily="18" charset="0"/>
                                <a:ea typeface="Cambria Math" panose="02040503050406030204" pitchFamily="18" charset="0"/>
                              </a:rPr>
                            </m:ctrlPr>
                          </m:sSupPr>
                          <m:e>
                            <m:r>
                              <a:rPr lang="lv-LV" b="0" i="1" smtClean="0">
                                <a:latin typeface="Cambria Math" panose="02040503050406030204" pitchFamily="18" charset="0"/>
                                <a:ea typeface="Cambria Math" panose="02040503050406030204" pitchFamily="18" charset="0"/>
                              </a:rPr>
                              <m:t>𝑝</m:t>
                            </m:r>
                          </m:e>
                          <m:sup>
                            <m:r>
                              <a:rPr lang="lv-LV" b="0" i="1" smtClean="0">
                                <a:latin typeface="Cambria Math" panose="02040503050406030204" pitchFamily="18" charset="0"/>
                                <a:ea typeface="Cambria Math" panose="02040503050406030204" pitchFamily="18" charset="0"/>
                              </a:rPr>
                              <m:t>2</m:t>
                            </m:r>
                          </m:sup>
                        </m:sSup>
                      </m:e>
                    </m:d>
                    <m:r>
                      <a:rPr lang="lv-LV" b="0" i="1" smtClean="0">
                        <a:latin typeface="Cambria Math" panose="02040503050406030204" pitchFamily="18" charset="0"/>
                        <a:ea typeface="Cambria Math" panose="02040503050406030204" pitchFamily="18" charset="0"/>
                      </a:rPr>
                      <m:t>=</m:t>
                    </m:r>
                    <m:sSup>
                      <m:sSupPr>
                        <m:ctrlPr>
                          <a:rPr lang="lv-LV" b="0" i="1" smtClean="0">
                            <a:latin typeface="Cambria Math" panose="02040503050406030204" pitchFamily="18" charset="0"/>
                            <a:ea typeface="Cambria Math" panose="02040503050406030204" pitchFamily="18" charset="0"/>
                          </a:rPr>
                        </m:ctrlPr>
                      </m:sSupPr>
                      <m:e>
                        <m:r>
                          <a:rPr lang="lv-LV" b="0" i="1" smtClean="0">
                            <a:latin typeface="Cambria Math" panose="02040503050406030204" pitchFamily="18" charset="0"/>
                            <a:ea typeface="Cambria Math" panose="02040503050406030204" pitchFamily="18" charset="0"/>
                          </a:rPr>
                          <m:t>𝑝</m:t>
                        </m:r>
                      </m:e>
                      <m:sup>
                        <m:r>
                          <a:rPr lang="lv-LV" b="0" i="1" smtClean="0">
                            <a:latin typeface="Cambria Math" panose="02040503050406030204" pitchFamily="18" charset="0"/>
                            <a:ea typeface="Cambria Math" panose="02040503050406030204" pitchFamily="18" charset="0"/>
                          </a:rPr>
                          <m:t>2</m:t>
                        </m:r>
                      </m:sup>
                    </m:sSup>
                    <m:d>
                      <m:dPr>
                        <m:ctrlPr>
                          <a:rPr lang="lv-LV" b="0" i="1" smtClean="0">
                            <a:latin typeface="Cambria Math" panose="02040503050406030204" pitchFamily="18" charset="0"/>
                            <a:ea typeface="Cambria Math" panose="02040503050406030204" pitchFamily="18" charset="0"/>
                          </a:rPr>
                        </m:ctrlPr>
                      </m:dPr>
                      <m:e>
                        <m:r>
                          <a:rPr lang="lv-LV" b="0" i="1" smtClean="0">
                            <a:latin typeface="Cambria Math" panose="02040503050406030204" pitchFamily="18" charset="0"/>
                            <a:ea typeface="Cambria Math" panose="02040503050406030204" pitchFamily="18" charset="0"/>
                          </a:rPr>
                          <m:t>1−</m:t>
                        </m:r>
                        <m:f>
                          <m:fPr>
                            <m:ctrlPr>
                              <a:rPr lang="lv-LV" b="0" i="1" smtClean="0">
                                <a:latin typeface="Cambria Math" panose="02040503050406030204" pitchFamily="18" charset="0"/>
                                <a:ea typeface="Cambria Math" panose="02040503050406030204" pitchFamily="18" charset="0"/>
                              </a:rPr>
                            </m:ctrlPr>
                          </m:fPr>
                          <m:num>
                            <m:r>
                              <a:rPr lang="lv-LV" b="0" i="1" smtClean="0">
                                <a:latin typeface="Cambria Math" panose="02040503050406030204" pitchFamily="18" charset="0"/>
                                <a:ea typeface="Cambria Math" panose="02040503050406030204" pitchFamily="18" charset="0"/>
                              </a:rPr>
                              <m:t>1</m:t>
                            </m:r>
                          </m:num>
                          <m:den>
                            <m:r>
                              <a:rPr lang="lv-LV" b="0" i="1" smtClean="0">
                                <a:latin typeface="Cambria Math" panose="02040503050406030204" pitchFamily="18" charset="0"/>
                                <a:ea typeface="Cambria Math" panose="02040503050406030204" pitchFamily="18" charset="0"/>
                              </a:rPr>
                              <m:t>𝑝</m:t>
                            </m:r>
                          </m:den>
                        </m:f>
                      </m:e>
                    </m:d>
                    <m:r>
                      <a:rPr lang="lv-LV" b="0" i="1" smtClean="0">
                        <a:latin typeface="Cambria Math" panose="02040503050406030204" pitchFamily="18" charset="0"/>
                        <a:ea typeface="Cambria Math" panose="02040503050406030204" pitchFamily="18" charset="0"/>
                      </a:rPr>
                      <m:t>=</m:t>
                    </m:r>
                    <m:sSup>
                      <m:sSupPr>
                        <m:ctrlPr>
                          <a:rPr lang="lv-LV" b="0" i="1" smtClean="0">
                            <a:latin typeface="Cambria Math" panose="02040503050406030204" pitchFamily="18" charset="0"/>
                            <a:ea typeface="Cambria Math" panose="02040503050406030204" pitchFamily="18" charset="0"/>
                          </a:rPr>
                        </m:ctrlPr>
                      </m:sSupPr>
                      <m:e>
                        <m:r>
                          <a:rPr lang="lv-LV" b="0" i="1" smtClean="0">
                            <a:latin typeface="Cambria Math" panose="02040503050406030204" pitchFamily="18" charset="0"/>
                            <a:ea typeface="Cambria Math" panose="02040503050406030204" pitchFamily="18" charset="0"/>
                          </a:rPr>
                          <m:t>𝑝</m:t>
                        </m:r>
                      </m:e>
                      <m:sup>
                        <m:r>
                          <a:rPr lang="lv-LV" b="0" i="1" smtClean="0">
                            <a:latin typeface="Cambria Math" panose="02040503050406030204" pitchFamily="18" charset="0"/>
                            <a:ea typeface="Cambria Math" panose="02040503050406030204" pitchFamily="18" charset="0"/>
                          </a:rPr>
                          <m:t>2</m:t>
                        </m:r>
                      </m:sup>
                    </m:sSup>
                    <m:r>
                      <a:rPr lang="lv-LV" b="0" i="1" smtClean="0">
                        <a:latin typeface="Cambria Math" panose="02040503050406030204" pitchFamily="18" charset="0"/>
                        <a:ea typeface="Cambria Math" panose="02040503050406030204" pitchFamily="18" charset="0"/>
                      </a:rPr>
                      <m:t>−</m:t>
                    </m:r>
                    <m:r>
                      <a:rPr lang="lv-LV" b="0" i="1" smtClean="0">
                        <a:latin typeface="Cambria Math" panose="02040503050406030204" pitchFamily="18" charset="0"/>
                        <a:ea typeface="Cambria Math" panose="02040503050406030204" pitchFamily="18" charset="0"/>
                      </a:rPr>
                      <m:t>𝑝</m:t>
                    </m:r>
                  </m:oMath>
                </a14:m>
                <a:endParaRPr lang="lv-LV" dirty="0" smtClean="0"/>
              </a:p>
              <a:p>
                <a:r>
                  <a:rPr lang="en-US" dirty="0" err="1" smtClean="0"/>
                  <a:t>Piem</a:t>
                </a:r>
                <a:r>
                  <a:rPr lang="lv-LV" dirty="0" smtClean="0"/>
                  <a:t>ēram,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10</m:t>
                        </m:r>
                      </m:e>
                      <m:sup>
                        <m:r>
                          <a:rPr lang="lv-LV" b="0" i="1" smtClean="0">
                            <a:latin typeface="Cambria Math" panose="02040503050406030204" pitchFamily="18" charset="0"/>
                          </a:rPr>
                          <m:t>72</m:t>
                        </m:r>
                      </m:sup>
                    </m:sSup>
                    <m:r>
                      <a:rPr lang="lv-LV" b="0" i="1" smtClean="0">
                        <a:latin typeface="Cambria Math" panose="02040503050406030204" pitchFamily="18" charset="0"/>
                      </a:rPr>
                      <m:t>−1</m:t>
                    </m:r>
                    <m:r>
                      <a:rPr lang="lv-LV" b="0" i="1" smtClean="0">
                        <a:latin typeface="Cambria Math" panose="02040503050406030204" pitchFamily="18" charset="0"/>
                        <a:ea typeface="Cambria Math" panose="02040503050406030204" pitchFamily="18" charset="0"/>
                      </a:rPr>
                      <m:t>≡0  (</m:t>
                    </m:r>
                    <m:r>
                      <a:rPr lang="lv-LV" b="0" i="1" smtClean="0">
                        <a:latin typeface="Cambria Math" panose="02040503050406030204" pitchFamily="18" charset="0"/>
                        <a:ea typeface="Cambria Math" panose="02040503050406030204" pitchFamily="18" charset="0"/>
                      </a:rPr>
                      <m:t>𝑚𝑜𝑑</m:t>
                    </m:r>
                    <m:r>
                      <a:rPr lang="lv-LV" b="0" i="1" smtClean="0">
                        <a:latin typeface="Cambria Math" panose="02040503050406030204" pitchFamily="18" charset="0"/>
                        <a:ea typeface="Cambria Math" panose="02040503050406030204" pitchFamily="18" charset="0"/>
                      </a:rPr>
                      <m:t> 81)</m:t>
                    </m:r>
                  </m:oMath>
                </a14:m>
                <a:r>
                  <a:rPr lang="lv-LV" dirty="0" smtClean="0"/>
                  <a:t>. </a:t>
                </a:r>
                <a:br>
                  <a:rPr lang="lv-LV" dirty="0" smtClean="0"/>
                </a:br>
                <a:r>
                  <a:rPr lang="lv-LV" dirty="0" smtClean="0"/>
                  <a:t>Tieši 72 deviņnieki decimālpierakstā – noteikti dalās ar 81</a:t>
                </a:r>
                <a:endParaRPr lang="en-US" dirty="0" smtClean="0"/>
              </a:p>
              <a:p>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rotWithShape="0">
                <a:blip r:embed="rId3"/>
                <a:stretch>
                  <a:fillRect l="-2163" t="-2318" b="-8940"/>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lv-LV" dirty="0" smtClean="0"/>
              <a:t>Ko var secināt no Eilera teorēmas?</a:t>
            </a:r>
            <a:endParaRPr lang="en-US" dirty="0"/>
          </a:p>
        </p:txBody>
      </p:sp>
    </p:spTree>
    <p:extLst>
      <p:ext uri="{BB962C8B-B14F-4D97-AF65-F5344CB8AC3E}">
        <p14:creationId xmlns:p14="http://schemas.microsoft.com/office/powerpoint/2010/main" val="25724077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3"/>
              <p:cNvSpPr>
                <a:spLocks noGrp="1"/>
              </p:cNvSpPr>
              <p:nvPr>
                <p:ph type="title"/>
              </p:nvPr>
            </p:nvSpPr>
            <p:spPr/>
            <p:txBody>
              <a:bodyPr/>
              <a:lstStyle/>
              <a:p>
                <a:r>
                  <a:rPr lang="lv-LV" dirty="0"/>
                  <a:t>Ar kādām pirmskaitļu pakāpēm dalās </a:t>
                </a:r>
                <a14:m>
                  <m:oMath xmlns:m="http://schemas.openxmlformats.org/officeDocument/2006/math">
                    <m:sSup>
                      <m:sSupPr>
                        <m:ctrlPr>
                          <a:rPr lang="lv-LV" i="1">
                            <a:latin typeface="Cambria Math" panose="02040503050406030204" pitchFamily="18" charset="0"/>
                          </a:rPr>
                        </m:ctrlPr>
                      </m:sSupPr>
                      <m:e>
                        <m:r>
                          <a:rPr lang="lv-LV" b="0" i="1">
                            <a:latin typeface="Cambria Math" panose="02040503050406030204" pitchFamily="18" charset="0"/>
                          </a:rPr>
                          <m:t>𝑥</m:t>
                        </m:r>
                      </m:e>
                      <m:sup>
                        <m:r>
                          <a:rPr lang="lv-LV" b="0" i="1">
                            <a:latin typeface="Cambria Math" panose="02040503050406030204" pitchFamily="18" charset="0"/>
                          </a:rPr>
                          <m:t>𝑛</m:t>
                        </m:r>
                      </m:sup>
                    </m:sSup>
                    <m:r>
                      <a:rPr lang="lv-LV" b="0" i="1">
                        <a:latin typeface="Cambria Math" panose="02040503050406030204" pitchFamily="18" charset="0"/>
                      </a:rPr>
                      <m:t>−</m:t>
                    </m:r>
                    <m:sSup>
                      <m:sSupPr>
                        <m:ctrlPr>
                          <a:rPr lang="lv-LV" b="0" i="1">
                            <a:latin typeface="Cambria Math" panose="02040503050406030204" pitchFamily="18" charset="0"/>
                          </a:rPr>
                        </m:ctrlPr>
                      </m:sSupPr>
                      <m:e>
                        <m:r>
                          <a:rPr lang="lv-LV" b="0" i="1">
                            <a:latin typeface="Cambria Math" panose="02040503050406030204" pitchFamily="18" charset="0"/>
                          </a:rPr>
                          <m:t>𝑦</m:t>
                        </m:r>
                      </m:e>
                      <m:sup>
                        <m:r>
                          <a:rPr lang="lv-LV" b="0" i="1">
                            <a:latin typeface="Cambria Math" panose="02040503050406030204" pitchFamily="18" charset="0"/>
                          </a:rPr>
                          <m:t>𝑛</m:t>
                        </m:r>
                      </m:sup>
                    </m:sSup>
                  </m:oMath>
                </a14:m>
                <a:r>
                  <a:rPr lang="lv-LV" dirty="0"/>
                  <a:t> </a:t>
                </a:r>
                <a:endParaRPr lang="en-US" dirty="0"/>
              </a:p>
            </p:txBody>
          </p:sp>
        </mc:Choice>
        <mc:Fallback xmlns="">
          <p:sp>
            <p:nvSpPr>
              <p:cNvPr id="4" name="Title 3"/>
              <p:cNvSpPr>
                <a:spLocks noGrp="1" noRot="1" noChangeAspect="1" noMove="1" noResize="1" noEditPoints="1" noAdjustHandles="1" noChangeArrowheads="1" noChangeShapeType="1" noTextEdit="1"/>
              </p:cNvSpPr>
              <p:nvPr>
                <p:ph type="title"/>
              </p:nvPr>
            </p:nvSpPr>
            <p:spPr>
              <a:blipFill rotWithShape="0">
                <a:blip r:embed="rId3"/>
                <a:stretch>
                  <a:fillRect l="-2419" t="-22222" b="-46032"/>
                </a:stretch>
              </a:blipFill>
            </p:spPr>
            <p:txBody>
              <a:bodyPr/>
              <a:lstStyle/>
              <a:p>
                <a:r>
                  <a:rPr lang="en-US">
                    <a:noFill/>
                  </a:rPr>
                  <a:t> </a:t>
                </a:r>
              </a:p>
            </p:txBody>
          </p:sp>
        </mc:Fallback>
      </mc:AlternateContent>
      <p:pic>
        <p:nvPicPr>
          <p:cNvPr id="3074" name="Picture 2" descr="lte-factorisation">
            <a:hlinkClick r:id="rId4"/>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9656" y="688696"/>
            <a:ext cx="7740911" cy="4293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20130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Content Placeholder 7"/>
              <p:cNvSpPr>
                <a:spLocks noGrp="1"/>
              </p:cNvSpPr>
              <p:nvPr>
                <p:ph idx="10"/>
              </p:nvPr>
            </p:nvSpPr>
            <p:spPr>
              <a:xfrm>
                <a:off x="5838092" y="758505"/>
                <a:ext cx="2954307" cy="3680145"/>
              </a:xfrm>
            </p:spPr>
            <p:txBody>
              <a:bodyPr>
                <a:noAutofit/>
              </a:bodyPr>
              <a:lstStyle/>
              <a:p>
                <a:r>
                  <a:rPr lang="lv-LV" dirty="0"/>
                  <a:t>Dots pirmskaitlis </a:t>
                </a:r>
                <a14:m>
                  <m:oMath xmlns:m="http://schemas.openxmlformats.org/officeDocument/2006/math">
                    <m:r>
                      <a:rPr lang="lv-LV" i="1" dirty="0" smtClean="0">
                        <a:latin typeface="Cambria Math" panose="02040503050406030204" pitchFamily="18" charset="0"/>
                      </a:rPr>
                      <m:t>𝑝</m:t>
                    </m:r>
                  </m:oMath>
                </a14:m>
                <a:r>
                  <a:rPr lang="lv-LV" dirty="0"/>
                  <a:t>. </a:t>
                </a:r>
              </a:p>
              <a:p>
                <a:r>
                  <a:rPr lang="lv-LV" dirty="0"/>
                  <a:t>Lielāko veselo skaitli </a:t>
                </a:r>
                <a14:m>
                  <m:oMath xmlns:m="http://schemas.openxmlformats.org/officeDocument/2006/math">
                    <m:r>
                      <a:rPr lang="lv-LV" b="0" i="1" smtClean="0">
                        <a:latin typeface="Cambria Math" panose="02040503050406030204" pitchFamily="18" charset="0"/>
                      </a:rPr>
                      <m:t>𝑘</m:t>
                    </m:r>
                    <m:r>
                      <a:rPr lang="lv-LV" b="0" i="1" smtClean="0">
                        <a:latin typeface="Cambria Math" panose="02040503050406030204" pitchFamily="18" charset="0"/>
                        <a:ea typeface="Cambria Math" panose="02040503050406030204" pitchFamily="18" charset="0"/>
                      </a:rPr>
                      <m:t>≥0</m:t>
                    </m:r>
                  </m:oMath>
                </a14:m>
                <a:r>
                  <a:rPr lang="lv-LV" dirty="0"/>
                  <a:t>, kuram </a:t>
                </a:r>
                <a14:m>
                  <m:oMath xmlns:m="http://schemas.openxmlformats.org/officeDocument/2006/math">
                    <m:r>
                      <a:rPr lang="lv-LV" i="1" dirty="0" smtClean="0">
                        <a:latin typeface="Cambria Math" panose="02040503050406030204" pitchFamily="18" charset="0"/>
                      </a:rPr>
                      <m:t>𝑛</m:t>
                    </m:r>
                  </m:oMath>
                </a14:m>
                <a:r>
                  <a:rPr lang="lv-LV" dirty="0"/>
                  <a:t> dalās ar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𝑝</m:t>
                        </m:r>
                      </m:e>
                      <m:sup>
                        <m:r>
                          <a:rPr lang="lv-LV" b="0" i="1" smtClean="0">
                            <a:latin typeface="Cambria Math" panose="02040503050406030204" pitchFamily="18" charset="0"/>
                          </a:rPr>
                          <m:t>𝑘</m:t>
                        </m:r>
                      </m:sup>
                    </m:sSup>
                  </m:oMath>
                </a14:m>
                <a:r>
                  <a:rPr lang="lv-LV" dirty="0"/>
                  <a:t> sauc par pirmskaitļa </a:t>
                </a:r>
                <a14:m>
                  <m:oMath xmlns:m="http://schemas.openxmlformats.org/officeDocument/2006/math">
                    <m:r>
                      <a:rPr lang="lv-LV" i="1" dirty="0" smtClean="0">
                        <a:latin typeface="Cambria Math" panose="02040503050406030204" pitchFamily="18" charset="0"/>
                      </a:rPr>
                      <m:t>𝑝</m:t>
                    </m:r>
                  </m:oMath>
                </a14:m>
                <a:r>
                  <a:rPr lang="lv-LV" dirty="0"/>
                  <a:t> kārtu un apzīmē ar </a:t>
                </a:r>
                <a14:m>
                  <m:oMath xmlns:m="http://schemas.openxmlformats.org/officeDocument/2006/math">
                    <m:sSub>
                      <m:sSubPr>
                        <m:ctrlPr>
                          <a:rPr lang="lv-LV"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d>
                      <m:dPr>
                        <m:ctrlPr>
                          <a:rPr lang="lv-LV" i="1" smtClean="0">
                            <a:latin typeface="Cambria Math" panose="02040503050406030204" pitchFamily="18" charset="0"/>
                          </a:rPr>
                        </m:ctrlPr>
                      </m:dPr>
                      <m:e>
                        <m:r>
                          <a:rPr lang="lv-LV" b="0" i="1" smtClean="0">
                            <a:latin typeface="Cambria Math" panose="02040503050406030204" pitchFamily="18" charset="0"/>
                          </a:rPr>
                          <m:t>𝑛</m:t>
                        </m:r>
                      </m:e>
                    </m:d>
                  </m:oMath>
                </a14:m>
                <a:r>
                  <a:rPr lang="lv-LV" dirty="0"/>
                  <a:t>.  </a:t>
                </a:r>
                <a:endParaRPr lang="en-US" dirty="0"/>
              </a:p>
            </p:txBody>
          </p:sp>
        </mc:Choice>
        <mc:Fallback xmlns="">
          <p:sp>
            <p:nvSpPr>
              <p:cNvPr id="8" name="Content Placeholder 7"/>
              <p:cNvSpPr>
                <a:spLocks noGrp="1" noRot="1" noChangeAspect="1" noMove="1" noResize="1" noEditPoints="1" noAdjustHandles="1" noChangeArrowheads="1" noChangeShapeType="1" noTextEdit="1"/>
              </p:cNvSpPr>
              <p:nvPr>
                <p:ph idx="10"/>
              </p:nvPr>
            </p:nvSpPr>
            <p:spPr>
              <a:xfrm>
                <a:off x="5838092" y="758505"/>
                <a:ext cx="2954307" cy="3680145"/>
              </a:xfrm>
              <a:blipFill rotWithShape="0">
                <a:blip r:embed="rId3"/>
                <a:stretch>
                  <a:fillRect l="-6405" t="-2318" r="-7231"/>
                </a:stretch>
              </a:blipFill>
            </p:spPr>
            <p:txBody>
              <a:bodyPr/>
              <a:lstStyle/>
              <a:p>
                <a:r>
                  <a:rPr lang="en-US">
                    <a:noFill/>
                  </a:rPr>
                  <a:t> </a:t>
                </a:r>
              </a:p>
            </p:txBody>
          </p:sp>
        </mc:Fallback>
      </mc:AlternateContent>
      <p:sp>
        <p:nvSpPr>
          <p:cNvPr id="6" name="Title 5"/>
          <p:cNvSpPr>
            <a:spLocks noGrp="1"/>
          </p:cNvSpPr>
          <p:nvPr>
            <p:ph type="title"/>
          </p:nvPr>
        </p:nvSpPr>
        <p:spPr/>
        <p:txBody>
          <a:bodyPr/>
          <a:lstStyle/>
          <a:p>
            <a:r>
              <a:rPr lang="lv-LV" dirty="0"/>
              <a:t>Pirmskaitļa kārta</a:t>
            </a:r>
            <a:endParaRPr lang="en-US" dirty="0"/>
          </a:p>
        </p:txBody>
      </p:sp>
      <p:pic>
        <p:nvPicPr>
          <p:cNvPr id="1026" name="Picture 2" descr="http://reu.dimacs.rutgers.edu/~mslusky/3adic-Ints-a.pn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225" y="1153850"/>
            <a:ext cx="5319514" cy="3284800"/>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51586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Autofit/>
              </a:bodyPr>
              <a:lstStyle/>
              <a:p>
                <a:r>
                  <a:rPr lang="lv-LV" b="1" dirty="0"/>
                  <a:t>Lemma #1: </a:t>
                </a:r>
                <a:r>
                  <a:rPr lang="lv-LV" dirty="0"/>
                  <a:t>Dots, ka </a:t>
                </a:r>
                <a14:m>
                  <m:oMath xmlns:m="http://schemas.openxmlformats.org/officeDocument/2006/math">
                    <m:r>
                      <a:rPr lang="en-US" i="1" dirty="0" smtClean="0">
                        <a:latin typeface="Cambria Math" panose="02040503050406030204" pitchFamily="18" charset="0"/>
                      </a:rPr>
                      <m:t>𝑥</m:t>
                    </m:r>
                  </m:oMath>
                </a14:m>
                <a:r>
                  <a:rPr lang="en-US" dirty="0"/>
                  <a:t> un </a:t>
                </a:r>
                <a14:m>
                  <m:oMath xmlns:m="http://schemas.openxmlformats.org/officeDocument/2006/math">
                    <m:r>
                      <a:rPr lang="en-US" i="1" dirty="0" smtClean="0">
                        <a:latin typeface="Cambria Math" panose="02040503050406030204" pitchFamily="18" charset="0"/>
                      </a:rPr>
                      <m:t>𝑦</m:t>
                    </m:r>
                  </m:oMath>
                </a14:m>
                <a:r>
                  <a:rPr lang="en-US" dirty="0"/>
                  <a:t> </a:t>
                </a:r>
                <a:r>
                  <a:rPr lang="en-US" dirty="0" err="1"/>
                  <a:t>ir</a:t>
                </a:r>
                <a:r>
                  <a:rPr lang="en-US" dirty="0"/>
                  <a:t> </a:t>
                </a:r>
                <a:r>
                  <a:rPr lang="en-US" dirty="0" err="1"/>
                  <a:t>veseli</a:t>
                </a:r>
                <a:r>
                  <a:rPr lang="en-US" dirty="0"/>
                  <a:t> </a:t>
                </a:r>
                <a:r>
                  <a:rPr lang="en-US" dirty="0" err="1"/>
                  <a:t>skait</a:t>
                </a:r>
                <a:r>
                  <a:rPr lang="lv-LV" dirty="0"/>
                  <a:t>ļi un </a:t>
                </a:r>
                <a14:m>
                  <m:oMath xmlns:m="http://schemas.openxmlformats.org/officeDocument/2006/math">
                    <m:r>
                      <a:rPr lang="lv-LV" i="1" dirty="0" smtClean="0">
                        <a:latin typeface="Cambria Math" panose="02040503050406030204" pitchFamily="18" charset="0"/>
                      </a:rPr>
                      <m:t>𝑛</m:t>
                    </m:r>
                  </m:oMath>
                </a14:m>
                <a:r>
                  <a:rPr lang="lv-LV" dirty="0"/>
                  <a:t> ir naturāls skaitlis. Tad jebkuram pirmskaitlim </a:t>
                </a:r>
                <a14:m>
                  <m:oMath xmlns:m="http://schemas.openxmlformats.org/officeDocument/2006/math">
                    <m:r>
                      <a:rPr lang="lv-LV" i="1" dirty="0" smtClean="0">
                        <a:latin typeface="Cambria Math" panose="02040503050406030204" pitchFamily="18" charset="0"/>
                      </a:rPr>
                      <m:t>𝑝</m:t>
                    </m:r>
                  </m:oMath>
                </a14:m>
                <a:r>
                  <a:rPr lang="lv-LV" dirty="0"/>
                  <a:t>, kam </a:t>
                </a:r>
                <a14:m>
                  <m:oMath xmlns:m="http://schemas.openxmlformats.org/officeDocument/2006/math">
                    <m:r>
                      <m:rPr>
                        <m:sty m:val="p"/>
                      </m:rPr>
                      <a:rPr lang="lv-LV" i="1" dirty="0" smtClean="0">
                        <a:latin typeface="Cambria Math" panose="02040503050406030204" pitchFamily="18" charset="0"/>
                      </a:rPr>
                      <m:t>gcd</m:t>
                    </m:r>
                    <m:r>
                      <a:rPr lang="lv-LV" i="1" dirty="0" smtClean="0">
                        <a:latin typeface="Cambria Math" panose="02040503050406030204" pitchFamily="18" charset="0"/>
                      </a:rPr>
                      <m:t>⁡(</m:t>
                    </m:r>
                    <m:r>
                      <a:rPr lang="lv-LV" i="1" dirty="0" smtClean="0">
                        <a:latin typeface="Cambria Math" panose="02040503050406030204" pitchFamily="18" charset="0"/>
                      </a:rPr>
                      <m:t>𝑛</m:t>
                    </m:r>
                    <m:r>
                      <a:rPr lang="lv-LV" i="1" dirty="0" smtClean="0">
                        <a:latin typeface="Cambria Math" panose="02040503050406030204" pitchFamily="18" charset="0"/>
                      </a:rPr>
                      <m:t>,</m:t>
                    </m:r>
                    <m:r>
                      <a:rPr lang="lv-LV" i="1" dirty="0" smtClean="0">
                        <a:latin typeface="Cambria Math" panose="02040503050406030204" pitchFamily="18" charset="0"/>
                      </a:rPr>
                      <m:t>𝑝</m:t>
                    </m:r>
                    <m:r>
                      <a:rPr lang="lv-LV" i="1" dirty="0" smtClean="0">
                        <a:latin typeface="Cambria Math" panose="02040503050406030204" pitchFamily="18" charset="0"/>
                      </a:rPr>
                      <m:t>)=1</m:t>
                    </m:r>
                  </m:oMath>
                </a14:m>
                <a:r>
                  <a:rPr lang="lv-LV" dirty="0"/>
                  <a:t>, </a:t>
                </a:r>
                <a14:m>
                  <m:oMath xmlns:m="http://schemas.openxmlformats.org/officeDocument/2006/math">
                    <m:r>
                      <a:rPr lang="lv-LV" i="1" dirty="0" smtClean="0">
                        <a:latin typeface="Cambria Math" panose="02040503050406030204" pitchFamily="18" charset="0"/>
                      </a:rPr>
                      <m:t>𝑝</m:t>
                    </m:r>
                  </m:oMath>
                </a14:m>
                <a:r>
                  <a:rPr lang="lv-LV" dirty="0"/>
                  <a:t> dala </a:t>
                </a:r>
                <a14:m>
                  <m:oMath xmlns:m="http://schemas.openxmlformats.org/officeDocument/2006/math">
                    <m:r>
                      <a:rPr lang="lv-LV" i="1" dirty="0" smtClean="0">
                        <a:latin typeface="Cambria Math" panose="02040503050406030204" pitchFamily="18" charset="0"/>
                      </a:rPr>
                      <m:t>𝑥</m:t>
                    </m:r>
                    <m:r>
                      <a:rPr lang="lv-LV" i="1" dirty="0" smtClean="0">
                        <a:latin typeface="Cambria Math" panose="02040503050406030204" pitchFamily="18" charset="0"/>
                      </a:rPr>
                      <m:t>−</m:t>
                    </m:r>
                    <m:r>
                      <a:rPr lang="lv-LV" i="1" dirty="0" smtClean="0">
                        <a:latin typeface="Cambria Math" panose="02040503050406030204" pitchFamily="18" charset="0"/>
                      </a:rPr>
                      <m:t>𝑦</m:t>
                    </m:r>
                  </m:oMath>
                </a14:m>
                <a:r>
                  <a:rPr lang="lv-LV" dirty="0"/>
                  <a:t>, bet </a:t>
                </a:r>
                <a14:m>
                  <m:oMath xmlns:m="http://schemas.openxmlformats.org/officeDocument/2006/math">
                    <m:r>
                      <a:rPr lang="lv-LV" i="1" dirty="0" smtClean="0">
                        <a:latin typeface="Cambria Math" panose="02040503050406030204" pitchFamily="18" charset="0"/>
                      </a:rPr>
                      <m:t>𝑝</m:t>
                    </m:r>
                  </m:oMath>
                </a14:m>
                <a:r>
                  <a:rPr lang="lv-LV" dirty="0"/>
                  <a:t> nedala ne </a:t>
                </a:r>
                <a14:m>
                  <m:oMath xmlns:m="http://schemas.openxmlformats.org/officeDocument/2006/math">
                    <m:r>
                      <a:rPr lang="lv-LV" i="1" dirty="0" smtClean="0">
                        <a:latin typeface="Cambria Math" panose="02040503050406030204" pitchFamily="18" charset="0"/>
                      </a:rPr>
                      <m:t>𝑥</m:t>
                    </m:r>
                    <m:r>
                      <a:rPr lang="lv-LV" i="1" dirty="0" smtClean="0">
                        <a:latin typeface="Cambria Math" panose="02040503050406030204" pitchFamily="18" charset="0"/>
                      </a:rPr>
                      <m:t> </m:t>
                    </m:r>
                  </m:oMath>
                </a14:m>
                <a:r>
                  <a:rPr lang="lv-LV" dirty="0"/>
                  <a:t>ne </a:t>
                </a:r>
                <a14:m>
                  <m:oMath xmlns:m="http://schemas.openxmlformats.org/officeDocument/2006/math">
                    <m:r>
                      <a:rPr lang="lv-LV" i="1" dirty="0" smtClean="0">
                        <a:latin typeface="Cambria Math" panose="02040503050406030204" pitchFamily="18" charset="0"/>
                      </a:rPr>
                      <m:t>𝑦</m:t>
                    </m:r>
                  </m:oMath>
                </a14:m>
                <a:r>
                  <a:rPr lang="lv-LV" dirty="0"/>
                  <a:t>, izpildās sakarība:</a:t>
                </a:r>
              </a:p>
              <a:p>
                <a:pPr/>
                <a14:m>
                  <m:oMathPara xmlns:m="http://schemas.openxmlformats.org/officeDocument/2006/math">
                    <m:oMathParaPr>
                      <m:jc m:val="centerGroup"/>
                    </m:oMathParaPr>
                    <m:oMath xmlns:m="http://schemas.openxmlformats.org/officeDocument/2006/math">
                      <m:sSub>
                        <m:sSubPr>
                          <m:ctrlPr>
                            <a:rPr lang="lv-LV"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d>
                        <m:dPr>
                          <m:ctrlPr>
                            <a:rPr lang="lv-LV" i="1" smtClean="0">
                              <a:latin typeface="Cambria Math" panose="02040503050406030204" pitchFamily="18" charset="0"/>
                            </a:rPr>
                          </m:ctrlPr>
                        </m:dPr>
                        <m:e>
                          <m:sSup>
                            <m:sSupPr>
                              <m:ctrlPr>
                                <a:rPr lang="lv-LV" i="1" smtClean="0">
                                  <a:latin typeface="Cambria Math" panose="02040503050406030204" pitchFamily="18" charset="0"/>
                                </a:rPr>
                              </m:ctrlPr>
                            </m:sSupPr>
                            <m:e>
                              <m:r>
                                <a:rPr lang="lv-LV" b="0" i="1" smtClean="0">
                                  <a:latin typeface="Cambria Math" panose="02040503050406030204" pitchFamily="18" charset="0"/>
                                </a:rPr>
                                <m:t>𝑥</m:t>
                              </m:r>
                            </m:e>
                            <m:sup>
                              <m:r>
                                <a:rPr lang="lv-LV" b="0" i="1" smtClean="0">
                                  <a:latin typeface="Cambria Math" panose="02040503050406030204" pitchFamily="18" charset="0"/>
                                </a:rPr>
                                <m:t>𝑛</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𝑦</m:t>
                              </m:r>
                            </m:e>
                            <m:sup>
                              <m:r>
                                <a:rPr lang="lv-LV" b="0" i="1" smtClean="0">
                                  <a:latin typeface="Cambria Math" panose="02040503050406030204" pitchFamily="18" charset="0"/>
                                </a:rPr>
                                <m:t>𝑛</m:t>
                              </m:r>
                            </m:sup>
                          </m:sSup>
                        </m:e>
                      </m:d>
                      <m:r>
                        <a:rPr lang="lv-LV" b="0" i="1" smtClean="0">
                          <a:latin typeface="Cambria Math" panose="02040503050406030204" pitchFamily="18" charset="0"/>
                        </a:rPr>
                        <m:t>=</m:t>
                      </m:r>
                      <m:sSub>
                        <m:sSubPr>
                          <m:ctrlPr>
                            <a:rPr lang="lv-LV" b="0"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r>
                        <a:rPr lang="lv-LV" b="0" i="1" smtClean="0">
                          <a:latin typeface="Cambria Math" panose="02040503050406030204" pitchFamily="18" charset="0"/>
                        </a:rPr>
                        <m:t>(</m:t>
                      </m:r>
                      <m:r>
                        <a:rPr lang="lv-LV" b="0" i="1" smtClean="0">
                          <a:latin typeface="Cambria Math" panose="02040503050406030204" pitchFamily="18" charset="0"/>
                        </a:rPr>
                        <m:t>𝑥</m:t>
                      </m:r>
                      <m:r>
                        <a:rPr lang="lv-LV" b="0" i="1" smtClean="0">
                          <a:latin typeface="Cambria Math" panose="02040503050406030204" pitchFamily="18" charset="0"/>
                        </a:rPr>
                        <m:t>−</m:t>
                      </m:r>
                      <m:r>
                        <a:rPr lang="lv-LV" b="0" i="1" smtClean="0">
                          <a:latin typeface="Cambria Math" panose="02040503050406030204" pitchFamily="18" charset="0"/>
                        </a:rPr>
                        <m:t>𝑦</m:t>
                      </m:r>
                      <m:r>
                        <a:rPr lang="lv-LV" b="0" i="1" smtClean="0">
                          <a:latin typeface="Cambria Math" panose="02040503050406030204" pitchFamily="18" charset="0"/>
                        </a:rPr>
                        <m:t>)</m:t>
                      </m:r>
                    </m:oMath>
                  </m:oMathPara>
                </a14:m>
                <a:endParaRPr lang="lv-LV" dirty="0"/>
              </a:p>
              <a:p>
                <a:r>
                  <a:rPr lang="lv-LV" b="1" dirty="0"/>
                  <a:t>Pierādījuma ideja: </a:t>
                </a:r>
                <a:r>
                  <a:rPr lang="lv-LV" dirty="0"/>
                  <a:t>Sadala reizinātājos </a:t>
                </a:r>
                <a14:m>
                  <m:oMath xmlns:m="http://schemas.openxmlformats.org/officeDocument/2006/math">
                    <m:d>
                      <m:dPr>
                        <m:ctrlPr>
                          <a:rPr lang="lv-LV" i="1" smtClean="0">
                            <a:latin typeface="Cambria Math" panose="02040503050406030204" pitchFamily="18" charset="0"/>
                          </a:rPr>
                        </m:ctrlPr>
                      </m:dPr>
                      <m:e>
                        <m:sSup>
                          <m:sSupPr>
                            <m:ctrlPr>
                              <a:rPr lang="lv-LV" i="1" smtClean="0">
                                <a:latin typeface="Cambria Math" panose="02040503050406030204" pitchFamily="18" charset="0"/>
                              </a:rPr>
                            </m:ctrlPr>
                          </m:sSupPr>
                          <m:e>
                            <m:r>
                              <a:rPr lang="lv-LV" b="0" i="1" smtClean="0">
                                <a:latin typeface="Cambria Math" panose="02040503050406030204" pitchFamily="18" charset="0"/>
                              </a:rPr>
                              <m:t>𝑥</m:t>
                            </m:r>
                          </m:e>
                          <m:sup>
                            <m:r>
                              <a:rPr lang="lv-LV" b="0" i="1" smtClean="0">
                                <a:latin typeface="Cambria Math" panose="02040503050406030204" pitchFamily="18" charset="0"/>
                              </a:rPr>
                              <m:t>𝑛</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𝑦</m:t>
                            </m:r>
                          </m:e>
                          <m:sup>
                            <m:r>
                              <a:rPr lang="lv-LV" b="0" i="1" smtClean="0">
                                <a:latin typeface="Cambria Math" panose="02040503050406030204" pitchFamily="18" charset="0"/>
                              </a:rPr>
                              <m:t>𝑛</m:t>
                            </m:r>
                          </m:sup>
                        </m:sSup>
                      </m:e>
                    </m:d>
                  </m:oMath>
                </a14:m>
                <a:r>
                  <a:rPr lang="lv-LV" dirty="0"/>
                  <a:t>, ievieto </a:t>
                </a:r>
                <a:br>
                  <a:rPr lang="lv-LV" dirty="0"/>
                </a:br>
                <a14:m>
                  <m:oMath xmlns:m="http://schemas.openxmlformats.org/officeDocument/2006/math">
                    <m:r>
                      <a:rPr lang="lv-LV" b="0" i="1" smtClean="0">
                        <a:latin typeface="Cambria Math" panose="02040503050406030204" pitchFamily="18" charset="0"/>
                      </a:rPr>
                      <m:t>𝑦</m:t>
                    </m:r>
                    <m:r>
                      <a:rPr lang="lv-LV" b="0" i="1" smtClean="0">
                        <a:latin typeface="Cambria Math" panose="02040503050406030204" pitchFamily="18" charset="0"/>
                        <a:ea typeface="Cambria Math" panose="02040503050406030204" pitchFamily="18" charset="0"/>
                      </a:rPr>
                      <m:t>≡−</m:t>
                    </m:r>
                    <m:r>
                      <a:rPr lang="lv-LV" b="0" i="1" smtClean="0">
                        <a:latin typeface="Cambria Math" panose="02040503050406030204" pitchFamily="18" charset="0"/>
                        <a:ea typeface="Cambria Math" panose="02040503050406030204" pitchFamily="18" charset="0"/>
                      </a:rPr>
                      <m:t>𝑥</m:t>
                    </m:r>
                    <m:r>
                      <a:rPr lang="lv-LV" b="0" i="1" smtClean="0">
                        <a:latin typeface="Cambria Math" panose="02040503050406030204" pitchFamily="18" charset="0"/>
                        <a:ea typeface="Cambria Math" panose="02040503050406030204" pitchFamily="18" charset="0"/>
                      </a:rPr>
                      <m:t> (</m:t>
                    </m:r>
                    <m:r>
                      <m:rPr>
                        <m:sty m:val="p"/>
                      </m:rPr>
                      <a:rPr lang="lv-LV" b="0" i="0" smtClean="0">
                        <a:latin typeface="Cambria Math" panose="02040503050406030204" pitchFamily="18" charset="0"/>
                        <a:ea typeface="Cambria Math" panose="02040503050406030204" pitchFamily="18" charset="0"/>
                      </a:rPr>
                      <m:t>mod</m:t>
                    </m:r>
                    <m:r>
                      <a:rPr lang="lv-LV" b="0" i="1" smtClean="0">
                        <a:latin typeface="Cambria Math" panose="02040503050406030204" pitchFamily="18" charset="0"/>
                        <a:ea typeface="Cambria Math" panose="02040503050406030204" pitchFamily="18" charset="0"/>
                      </a:rPr>
                      <m:t> </m:t>
                    </m:r>
                    <m:r>
                      <a:rPr lang="lv-LV" b="0" i="1" smtClean="0">
                        <a:latin typeface="Cambria Math" panose="02040503050406030204" pitchFamily="18" charset="0"/>
                        <a:ea typeface="Cambria Math" panose="02040503050406030204" pitchFamily="18" charset="0"/>
                      </a:rPr>
                      <m:t>𝑝</m:t>
                    </m:r>
                    <m:r>
                      <a:rPr lang="lv-LV" b="0" i="1" smtClean="0">
                        <a:latin typeface="Cambria Math" panose="02040503050406030204" pitchFamily="18" charset="0"/>
                        <a:ea typeface="Cambria Math" panose="02040503050406030204" pitchFamily="18" charset="0"/>
                      </a:rPr>
                      <m:t>)</m:t>
                    </m:r>
                  </m:oMath>
                </a14:m>
                <a:r>
                  <a:rPr lang="lv-LV" dirty="0"/>
                  <a:t> un pārliecinās, ka otrā iekava ir kongruenta ar </a:t>
                </a:r>
                <a14:m>
                  <m:oMath xmlns:m="http://schemas.openxmlformats.org/officeDocument/2006/math">
                    <m:r>
                      <a:rPr lang="lv-LV" i="1" dirty="0" smtClean="0">
                        <a:latin typeface="Cambria Math" panose="02040503050406030204" pitchFamily="18" charset="0"/>
                      </a:rPr>
                      <m:t>𝑛</m:t>
                    </m:r>
                    <m:sSup>
                      <m:sSupPr>
                        <m:ctrlPr>
                          <a:rPr lang="lv-LV" i="1" dirty="0" smtClean="0">
                            <a:latin typeface="Cambria Math" panose="02040503050406030204" pitchFamily="18" charset="0"/>
                          </a:rPr>
                        </m:ctrlPr>
                      </m:sSupPr>
                      <m:e>
                        <m:r>
                          <a:rPr lang="lv-LV" b="0" i="1" dirty="0" smtClean="0">
                            <a:latin typeface="Cambria Math" panose="02040503050406030204" pitchFamily="18" charset="0"/>
                          </a:rPr>
                          <m:t>𝑥</m:t>
                        </m:r>
                      </m:e>
                      <m:sup>
                        <m:r>
                          <a:rPr lang="lv-LV" b="0" i="1" dirty="0" smtClean="0">
                            <a:latin typeface="Cambria Math" panose="02040503050406030204" pitchFamily="18" charset="0"/>
                          </a:rPr>
                          <m:t>𝑛</m:t>
                        </m:r>
                        <m:r>
                          <a:rPr lang="lv-LV" b="0" i="1" dirty="0" smtClean="0">
                            <a:latin typeface="Cambria Math" panose="02040503050406030204" pitchFamily="18" charset="0"/>
                          </a:rPr>
                          <m:t>−1</m:t>
                        </m:r>
                      </m:sup>
                    </m:sSup>
                  </m:oMath>
                </a14:m>
                <a:r>
                  <a:rPr lang="lv-LV" dirty="0"/>
                  <a:t>, t.i. nedalās ar </a:t>
                </a:r>
                <a14:m>
                  <m:oMath xmlns:m="http://schemas.openxmlformats.org/officeDocument/2006/math">
                    <m:r>
                      <a:rPr lang="lv-LV" i="1" dirty="0" smtClean="0">
                        <a:latin typeface="Cambria Math" panose="02040503050406030204" pitchFamily="18" charset="0"/>
                      </a:rPr>
                      <m:t>𝑝</m:t>
                    </m:r>
                  </m:oMath>
                </a14:m>
                <a:r>
                  <a:rPr lang="lv-LV" dirty="0"/>
                  <a:t>. </a:t>
                </a:r>
              </a:p>
              <a:p>
                <a:r>
                  <a:rPr lang="lv-LV" b="1" dirty="0"/>
                  <a:t>Lemma #2: </a:t>
                </a:r>
                <a:r>
                  <a:rPr lang="lv-LV" dirty="0"/>
                  <a:t>Ja iepriekšējā lemmā </a:t>
                </a:r>
                <a14:m>
                  <m:oMath xmlns:m="http://schemas.openxmlformats.org/officeDocument/2006/math">
                    <m:r>
                      <a:rPr lang="lv-LV" i="1" dirty="0" smtClean="0">
                        <a:latin typeface="Cambria Math" panose="02040503050406030204" pitchFamily="18" charset="0"/>
                      </a:rPr>
                      <m:t>𝑝</m:t>
                    </m:r>
                  </m:oMath>
                </a14:m>
                <a:r>
                  <a:rPr lang="lv-LV" dirty="0"/>
                  <a:t> dala </a:t>
                </a:r>
                <a14:m>
                  <m:oMath xmlns:m="http://schemas.openxmlformats.org/officeDocument/2006/math">
                    <m:r>
                      <a:rPr lang="lv-LV" i="1" dirty="0" smtClean="0">
                        <a:latin typeface="Cambria Math" panose="02040503050406030204" pitchFamily="18" charset="0"/>
                      </a:rPr>
                      <m:t>𝑥</m:t>
                    </m:r>
                    <m:r>
                      <a:rPr lang="lv-LV" i="1" dirty="0" smtClean="0">
                        <a:latin typeface="Cambria Math" panose="02040503050406030204" pitchFamily="18" charset="0"/>
                      </a:rPr>
                      <m:t>+</m:t>
                    </m:r>
                    <m:r>
                      <a:rPr lang="lv-LV" i="1" dirty="0" smtClean="0">
                        <a:latin typeface="Cambria Math" panose="02040503050406030204" pitchFamily="18" charset="0"/>
                      </a:rPr>
                      <m:t>𝑦</m:t>
                    </m:r>
                  </m:oMath>
                </a14:m>
                <a:r>
                  <a:rPr lang="lv-LV" dirty="0"/>
                  <a:t> (nevis </a:t>
                </a:r>
                <a14:m>
                  <m:oMath xmlns:m="http://schemas.openxmlformats.org/officeDocument/2006/math">
                    <m:r>
                      <a:rPr lang="lv-LV" i="1" dirty="0" smtClean="0">
                        <a:latin typeface="Cambria Math" panose="02040503050406030204" pitchFamily="18" charset="0"/>
                      </a:rPr>
                      <m:t>𝑥</m:t>
                    </m:r>
                    <m:r>
                      <a:rPr lang="lv-LV" i="1" dirty="0" smtClean="0">
                        <a:latin typeface="Cambria Math" panose="02040503050406030204" pitchFamily="18" charset="0"/>
                      </a:rPr>
                      <m:t>−</m:t>
                    </m:r>
                    <m:r>
                      <a:rPr lang="lv-LV" i="1" dirty="0" smtClean="0">
                        <a:latin typeface="Cambria Math" panose="02040503050406030204" pitchFamily="18" charset="0"/>
                      </a:rPr>
                      <m:t>𝑦</m:t>
                    </m:r>
                  </m:oMath>
                </a14:m>
                <a:r>
                  <a:rPr lang="lv-LV" dirty="0"/>
                  <a:t>) un </a:t>
                </a:r>
                <a14:m>
                  <m:oMath xmlns:m="http://schemas.openxmlformats.org/officeDocument/2006/math">
                    <m:r>
                      <a:rPr lang="lv-LV" i="1" dirty="0" smtClean="0">
                        <a:latin typeface="Cambria Math" panose="02040503050406030204" pitchFamily="18" charset="0"/>
                      </a:rPr>
                      <m:t>𝑛</m:t>
                    </m:r>
                  </m:oMath>
                </a14:m>
                <a:r>
                  <a:rPr lang="lv-LV" dirty="0"/>
                  <a:t> ir nepāru, tad:</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d>
                        <m:dPr>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r>
                                <a:rPr lang="lv-LV" b="0" i="1" smtClean="0">
                                  <a:latin typeface="Cambria Math" panose="02040503050406030204" pitchFamily="18" charset="0"/>
                                </a:rPr>
                                <m:t>𝑥</m:t>
                              </m:r>
                            </m:e>
                            <m:sup>
                              <m:r>
                                <a:rPr lang="lv-LV" b="0" i="1" smtClean="0">
                                  <a:latin typeface="Cambria Math" panose="02040503050406030204" pitchFamily="18" charset="0"/>
                                </a:rPr>
                                <m:t>𝑛</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𝑦</m:t>
                              </m:r>
                            </m:e>
                            <m:sup>
                              <m:r>
                                <a:rPr lang="lv-LV" b="0" i="1" smtClean="0">
                                  <a:latin typeface="Cambria Math" panose="02040503050406030204" pitchFamily="18" charset="0"/>
                                </a:rPr>
                                <m:t>𝑛</m:t>
                              </m:r>
                            </m:sup>
                          </m:sSup>
                        </m:e>
                      </m:d>
                      <m:r>
                        <a:rPr lang="lv-LV" b="0" i="1" smtClean="0">
                          <a:latin typeface="Cambria Math" panose="02040503050406030204" pitchFamily="18" charset="0"/>
                        </a:rPr>
                        <m:t>= </m:t>
                      </m:r>
                      <m:sSub>
                        <m:sSubPr>
                          <m:ctrlPr>
                            <a:rPr lang="lv-LV" b="0"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r>
                        <a:rPr lang="lv-LV" b="0" i="1" smtClean="0">
                          <a:latin typeface="Cambria Math" panose="02040503050406030204" pitchFamily="18" charset="0"/>
                        </a:rPr>
                        <m:t>(</m:t>
                      </m:r>
                      <m:r>
                        <a:rPr lang="lv-LV" b="0" i="1" smtClean="0">
                          <a:latin typeface="Cambria Math" panose="02040503050406030204" pitchFamily="18" charset="0"/>
                        </a:rPr>
                        <m:t>𝑥</m:t>
                      </m:r>
                      <m:r>
                        <a:rPr lang="lv-LV" b="0" i="1" smtClean="0">
                          <a:latin typeface="Cambria Math" panose="02040503050406030204" pitchFamily="18" charset="0"/>
                        </a:rPr>
                        <m:t>+</m:t>
                      </m:r>
                      <m:r>
                        <a:rPr lang="lv-LV" b="0" i="1" smtClean="0">
                          <a:latin typeface="Cambria Math" panose="02040503050406030204" pitchFamily="18" charset="0"/>
                        </a:rPr>
                        <m:t>𝑦</m:t>
                      </m:r>
                      <m:r>
                        <a:rPr lang="lv-LV" b="0" i="1" smtClean="0">
                          <a:latin typeface="Cambria Math" panose="02040503050406030204" pitchFamily="18" charset="0"/>
                        </a:rPr>
                        <m:t>)</m:t>
                      </m:r>
                    </m:oMath>
                  </m:oMathPara>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3"/>
                <a:stretch>
                  <a:fillRect l="-2163" t="-2318" r="-2812" b="-77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lv-LV" dirty="0"/>
                  <a:t>Kas notiek, ja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 | </m:t>
                    </m:r>
                    <m:r>
                      <a:rPr lang="en-US" i="1" dirty="0" smtClean="0">
                        <a:latin typeface="Cambria Math" panose="02040503050406030204" pitchFamily="18" charset="0"/>
                      </a:rPr>
                      <m:t>𝑥</m:t>
                    </m:r>
                    <m:r>
                      <a:rPr lang="en-US" i="1" dirty="0" smtClean="0">
                        <a:latin typeface="Cambria Math" panose="02040503050406030204" pitchFamily="18" charset="0"/>
                      </a:rPr>
                      <m:t>−</m:t>
                    </m:r>
                    <m:r>
                      <a:rPr lang="en-US" i="1" dirty="0" smtClean="0">
                        <a:latin typeface="Cambria Math" panose="02040503050406030204" pitchFamily="18" charset="0"/>
                      </a:rPr>
                      <m:t>𝑦</m:t>
                    </m:r>
                  </m:oMath>
                </a14:m>
                <a:r>
                  <a:rPr lang="lv-LV" dirty="0"/>
                  <a:t>  (un attiecīgi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 | </m:t>
                    </m:r>
                    <m:r>
                      <a:rPr lang="en-US" i="1" dirty="0" smtClean="0">
                        <a:latin typeface="Cambria Math" panose="02040503050406030204" pitchFamily="18" charset="0"/>
                      </a:rPr>
                      <m:t>𝑥</m:t>
                    </m:r>
                    <m:r>
                      <a:rPr lang="lv-LV" i="1" dirty="0" smtClean="0">
                        <a:latin typeface="Cambria Math" panose="02040503050406030204" pitchFamily="18" charset="0"/>
                      </a:rPr>
                      <m:t>+</m:t>
                    </m:r>
                    <m:r>
                      <a:rPr lang="en-US" i="1" dirty="0" smtClean="0">
                        <a:latin typeface="Cambria Math" panose="02040503050406030204" pitchFamily="18" charset="0"/>
                      </a:rPr>
                      <m:t>𝑦</m:t>
                    </m:r>
                  </m:oMath>
                </a14:m>
                <a:r>
                  <a:rPr lang="en-US" dirty="0"/>
                  <a:t> </a:t>
                </a:r>
                <a:r>
                  <a:rPr lang="lv-LV" dirty="0"/>
                  <a:t>)</a:t>
                </a:r>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4"/>
                <a:stretch>
                  <a:fillRect l="-2419" t="-22222" b="-46032"/>
                </a:stretch>
              </a:blipFill>
            </p:spPr>
            <p:txBody>
              <a:bodyPr/>
              <a:lstStyle/>
              <a:p>
                <a:r>
                  <a:rPr lang="en-US">
                    <a:noFill/>
                  </a:rPr>
                  <a:t> </a:t>
                </a:r>
              </a:p>
            </p:txBody>
          </p:sp>
        </mc:Fallback>
      </mc:AlternateContent>
    </p:spTree>
    <p:extLst>
      <p:ext uri="{BB962C8B-B14F-4D97-AF65-F5344CB8AC3E}">
        <p14:creationId xmlns:p14="http://schemas.microsoft.com/office/powerpoint/2010/main" val="16490075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47471" y="758505"/>
                <a:ext cx="8456803" cy="1532519"/>
              </a:xfrm>
            </p:spPr>
            <p:txBody>
              <a:bodyPr>
                <a:noAutofit/>
              </a:bodyPr>
              <a:lstStyle/>
              <a:p>
                <a:r>
                  <a:rPr lang="lv-LV" b="1" dirty="0"/>
                  <a:t>Lemma #3 (LTE):</a:t>
                </a:r>
                <a:r>
                  <a:rPr lang="en-US" b="1" dirty="0"/>
                  <a:t> </a:t>
                </a:r>
                <a:r>
                  <a:rPr lang="lv-LV" dirty="0"/>
                  <a:t>Skaitļi</a:t>
                </a:r>
                <a:r>
                  <a:rPr lang="en-US" dirty="0"/>
                  <a:t> </a:t>
                </a:r>
                <a14:m>
                  <m:oMath xmlns:m="http://schemas.openxmlformats.org/officeDocument/2006/math">
                    <m:r>
                      <a:rPr lang="en-US" i="1" dirty="0" smtClean="0">
                        <a:latin typeface="Cambria Math" panose="02040503050406030204" pitchFamily="18" charset="0"/>
                      </a:rPr>
                      <m:t>𝑥</m:t>
                    </m:r>
                  </m:oMath>
                </a14:m>
                <a:r>
                  <a:rPr lang="lv-LV" dirty="0"/>
                  <a:t> un </a:t>
                </a:r>
                <a14:m>
                  <m:oMath xmlns:m="http://schemas.openxmlformats.org/officeDocument/2006/math">
                    <m:r>
                      <a:rPr lang="lv-LV" i="1" dirty="0" smtClean="0">
                        <a:latin typeface="Cambria Math" panose="02040503050406030204" pitchFamily="18" charset="0"/>
                      </a:rPr>
                      <m:t>𝑦</m:t>
                    </m:r>
                  </m:oMath>
                </a14:m>
                <a:r>
                  <a:rPr lang="lv-LV" dirty="0"/>
                  <a:t> ir veseli (ne obligāti pozitīvi); </a:t>
                </a:r>
                <a14:m>
                  <m:oMath xmlns:m="http://schemas.openxmlformats.org/officeDocument/2006/math">
                    <m:r>
                      <a:rPr lang="lv-LV" i="1" dirty="0" smtClean="0">
                        <a:latin typeface="Cambria Math" panose="02040503050406030204" pitchFamily="18" charset="0"/>
                      </a:rPr>
                      <m:t>𝑛</m:t>
                    </m:r>
                  </m:oMath>
                </a14:m>
                <a:r>
                  <a:rPr lang="lv-LV" dirty="0"/>
                  <a:t> ir naturāls un </a:t>
                </a:r>
                <a14:m>
                  <m:oMath xmlns:m="http://schemas.openxmlformats.org/officeDocument/2006/math">
                    <m:r>
                      <a:rPr lang="lv-LV" i="1" dirty="0" smtClean="0">
                        <a:latin typeface="Cambria Math" panose="02040503050406030204" pitchFamily="18" charset="0"/>
                      </a:rPr>
                      <m:t>𝑝</m:t>
                    </m:r>
                  </m:oMath>
                </a14:m>
                <a:r>
                  <a:rPr lang="lv-LV" dirty="0"/>
                  <a:t> – nepāru pirmskaitlis, kam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 | </m:t>
                    </m:r>
                    <m:r>
                      <a:rPr lang="en-US" i="1" dirty="0">
                        <a:latin typeface="Cambria Math" panose="02040503050406030204" pitchFamily="18" charset="0"/>
                      </a:rPr>
                      <m:t>𝑥</m:t>
                    </m:r>
                    <m:r>
                      <a:rPr lang="en-US" i="1" dirty="0">
                        <a:latin typeface="Cambria Math" panose="02040503050406030204" pitchFamily="18" charset="0"/>
                      </a:rPr>
                      <m:t>−</m:t>
                    </m:r>
                    <m:r>
                      <a:rPr lang="en-US" i="1" dirty="0" smtClean="0">
                        <a:latin typeface="Cambria Math" panose="02040503050406030204" pitchFamily="18" charset="0"/>
                      </a:rPr>
                      <m:t>𝑦</m:t>
                    </m:r>
                  </m:oMath>
                </a14:m>
                <a:r>
                  <a:rPr lang="lv-LV" dirty="0"/>
                  <a:t>, savukārt </a:t>
                </a:r>
                <a14:m>
                  <m:oMath xmlns:m="http://schemas.openxmlformats.org/officeDocument/2006/math">
                    <m:r>
                      <a:rPr lang="lv-LV" i="1" dirty="0" smtClean="0">
                        <a:latin typeface="Cambria Math" panose="02040503050406030204" pitchFamily="18" charset="0"/>
                      </a:rPr>
                      <m:t>𝑥</m:t>
                    </m:r>
                  </m:oMath>
                </a14:m>
                <a:r>
                  <a:rPr lang="lv-LV" dirty="0"/>
                  <a:t> un </a:t>
                </a:r>
                <a14:m>
                  <m:oMath xmlns:m="http://schemas.openxmlformats.org/officeDocument/2006/math">
                    <m:r>
                      <a:rPr lang="lv-LV" i="1" dirty="0" smtClean="0">
                        <a:latin typeface="Cambria Math" panose="02040503050406030204" pitchFamily="18" charset="0"/>
                      </a:rPr>
                      <m:t>𝑦</m:t>
                    </m:r>
                  </m:oMath>
                </a14:m>
                <a:r>
                  <a:rPr lang="lv-LV" dirty="0"/>
                  <a:t> nedalās ar </a:t>
                </a:r>
                <a14:m>
                  <m:oMath xmlns:m="http://schemas.openxmlformats.org/officeDocument/2006/math">
                    <m:r>
                      <a:rPr lang="lv-LV" i="1" dirty="0" smtClean="0">
                        <a:latin typeface="Cambria Math" panose="02040503050406030204" pitchFamily="18" charset="0"/>
                      </a:rPr>
                      <m:t>𝑝</m:t>
                    </m:r>
                  </m:oMath>
                </a14:m>
                <a:r>
                  <a:rPr lang="lv-LV" dirty="0"/>
                  <a:t> </a:t>
                </a:r>
                <a:r>
                  <a:rPr lang="en-US" dirty="0"/>
                  <a:t>(</a:t>
                </a:r>
                <a:r>
                  <a:rPr lang="lv-LV" dirty="0"/>
                  <a:t>t.i.</a:t>
                </a:r>
                <a:r>
                  <a:rPr lang="en-US" dirty="0"/>
                  <a:t>,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m:t>
                    </m:r>
                    <m:r>
                      <a:rPr lang="en-US" i="1" dirty="0" smtClean="0">
                        <a:latin typeface="Cambria Math" panose="02040503050406030204" pitchFamily="18" charset="0"/>
                      </a:rPr>
                      <m:t>𝑥</m:t>
                    </m:r>
                  </m:oMath>
                </a14:m>
                <a:r>
                  <a:rPr lang="en-US" dirty="0"/>
                  <a:t> and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m:t>
                    </m:r>
                    <m:r>
                      <a:rPr lang="en-US" i="1" dirty="0" smtClean="0">
                        <a:latin typeface="Cambria Math" panose="02040503050406030204" pitchFamily="18" charset="0"/>
                      </a:rPr>
                      <m:t>𝑦</m:t>
                    </m:r>
                  </m:oMath>
                </a14:m>
                <a:r>
                  <a:rPr lang="en-US" dirty="0"/>
                  <a:t>). </a:t>
                </a:r>
                <a:r>
                  <a:rPr lang="lv-LV" dirty="0"/>
                  <a:t>Tad izpildās: </a:t>
                </a:r>
              </a:p>
              <a:p>
                <a:pPr/>
                <a14:m>
                  <m:oMathPara xmlns:m="http://schemas.openxmlformats.org/officeDocument/2006/math">
                    <m:oMathParaPr>
                      <m:jc m:val="centerGroup"/>
                    </m:oMathParaPr>
                    <m:oMath xmlns:m="http://schemas.openxmlformats.org/officeDocument/2006/math">
                      <m:sSub>
                        <m:sSubPr>
                          <m:ctrlPr>
                            <a:rPr lang="lv-LV" i="1">
                              <a:latin typeface="Cambria Math" panose="02040503050406030204" pitchFamily="18" charset="0"/>
                            </a:rPr>
                          </m:ctrlPr>
                        </m:sSubPr>
                        <m:e>
                          <m:r>
                            <a:rPr lang="lv-LV" i="1">
                              <a:latin typeface="Cambria Math" panose="02040503050406030204" pitchFamily="18" charset="0"/>
                            </a:rPr>
                            <m:t>𝑣</m:t>
                          </m:r>
                        </m:e>
                        <m:sub>
                          <m:r>
                            <a:rPr lang="lv-LV" i="1">
                              <a:latin typeface="Cambria Math" panose="02040503050406030204" pitchFamily="18" charset="0"/>
                            </a:rPr>
                            <m:t>𝑝</m:t>
                          </m:r>
                        </m:sub>
                      </m:sSub>
                      <m:d>
                        <m:dPr>
                          <m:ctrlPr>
                            <a:rPr lang="lv-LV" i="1">
                              <a:latin typeface="Cambria Math" panose="02040503050406030204" pitchFamily="18" charset="0"/>
                            </a:rPr>
                          </m:ctrlPr>
                        </m:dPr>
                        <m:e>
                          <m:sSup>
                            <m:sSupPr>
                              <m:ctrlPr>
                                <a:rPr lang="lv-LV" i="1">
                                  <a:latin typeface="Cambria Math" panose="02040503050406030204" pitchFamily="18" charset="0"/>
                                </a:rPr>
                              </m:ctrlPr>
                            </m:sSupPr>
                            <m:e>
                              <m:r>
                                <a:rPr lang="lv-LV" i="1">
                                  <a:latin typeface="Cambria Math" panose="02040503050406030204" pitchFamily="18" charset="0"/>
                                </a:rPr>
                                <m:t>𝑥</m:t>
                              </m:r>
                            </m:e>
                            <m:sup>
                              <m:r>
                                <a:rPr lang="lv-LV" i="1">
                                  <a:latin typeface="Cambria Math" panose="02040503050406030204" pitchFamily="18" charset="0"/>
                                </a:rPr>
                                <m:t>𝑛</m:t>
                              </m:r>
                            </m:sup>
                          </m:sSup>
                          <m:r>
                            <a:rPr lang="lv-LV" i="1">
                              <a:latin typeface="Cambria Math" panose="02040503050406030204" pitchFamily="18" charset="0"/>
                            </a:rPr>
                            <m:t>−</m:t>
                          </m:r>
                          <m:sSup>
                            <m:sSupPr>
                              <m:ctrlPr>
                                <a:rPr lang="lv-LV" i="1">
                                  <a:latin typeface="Cambria Math" panose="02040503050406030204" pitchFamily="18" charset="0"/>
                                </a:rPr>
                              </m:ctrlPr>
                            </m:sSupPr>
                            <m:e>
                              <m:r>
                                <a:rPr lang="lv-LV" i="1">
                                  <a:latin typeface="Cambria Math" panose="02040503050406030204" pitchFamily="18" charset="0"/>
                                </a:rPr>
                                <m:t>𝑦</m:t>
                              </m:r>
                            </m:e>
                            <m:sup>
                              <m:r>
                                <a:rPr lang="lv-LV" i="1">
                                  <a:latin typeface="Cambria Math" panose="02040503050406030204" pitchFamily="18" charset="0"/>
                                </a:rPr>
                                <m:t>𝑛</m:t>
                              </m:r>
                            </m:sup>
                          </m:sSup>
                        </m:e>
                      </m:d>
                      <m:r>
                        <a:rPr lang="lv-LV" i="1">
                          <a:latin typeface="Cambria Math" panose="02040503050406030204" pitchFamily="18" charset="0"/>
                        </a:rPr>
                        <m:t>=</m:t>
                      </m:r>
                      <m:sSub>
                        <m:sSubPr>
                          <m:ctrlPr>
                            <a:rPr lang="lv-LV" i="1">
                              <a:latin typeface="Cambria Math" panose="02040503050406030204" pitchFamily="18" charset="0"/>
                            </a:rPr>
                          </m:ctrlPr>
                        </m:sSubPr>
                        <m:e>
                          <m:r>
                            <a:rPr lang="lv-LV" i="1">
                              <a:latin typeface="Cambria Math" panose="02040503050406030204" pitchFamily="18" charset="0"/>
                            </a:rPr>
                            <m:t>𝑣</m:t>
                          </m:r>
                        </m:e>
                        <m:sub>
                          <m:r>
                            <a:rPr lang="lv-LV" i="1">
                              <a:latin typeface="Cambria Math" panose="02040503050406030204" pitchFamily="18" charset="0"/>
                            </a:rPr>
                            <m:t>𝑝</m:t>
                          </m:r>
                        </m:sub>
                      </m:sSub>
                      <m:d>
                        <m:dPr>
                          <m:ctrlPr>
                            <a:rPr lang="lv-LV" i="1">
                              <a:latin typeface="Cambria Math" panose="02040503050406030204" pitchFamily="18" charset="0"/>
                            </a:rPr>
                          </m:ctrlPr>
                        </m:dPr>
                        <m:e>
                          <m:r>
                            <a:rPr lang="lv-LV" i="1">
                              <a:latin typeface="Cambria Math" panose="02040503050406030204" pitchFamily="18" charset="0"/>
                            </a:rPr>
                            <m:t>𝑥</m:t>
                          </m:r>
                          <m:r>
                            <a:rPr lang="lv-LV" i="1">
                              <a:latin typeface="Cambria Math" panose="02040503050406030204" pitchFamily="18" charset="0"/>
                            </a:rPr>
                            <m:t>−</m:t>
                          </m:r>
                          <m:r>
                            <a:rPr lang="lv-LV" i="1">
                              <a:latin typeface="Cambria Math" panose="02040503050406030204" pitchFamily="18" charset="0"/>
                            </a:rPr>
                            <m:t>𝑦</m:t>
                          </m:r>
                        </m:e>
                      </m:d>
                      <m:r>
                        <a:rPr lang="lv-LV" b="0" i="1" smtClean="0">
                          <a:latin typeface="Cambria Math" panose="02040503050406030204" pitchFamily="18" charset="0"/>
                        </a:rPr>
                        <m:t>+</m:t>
                      </m:r>
                      <m:sSub>
                        <m:sSubPr>
                          <m:ctrlPr>
                            <a:rPr lang="lv-LV" b="0"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d>
                        <m:dPr>
                          <m:ctrlPr>
                            <a:rPr lang="lv-LV" b="0" i="1" smtClean="0">
                              <a:latin typeface="Cambria Math" panose="02040503050406030204" pitchFamily="18" charset="0"/>
                            </a:rPr>
                          </m:ctrlPr>
                        </m:dPr>
                        <m:e>
                          <m:r>
                            <a:rPr lang="lv-LV" b="0" i="1" smtClean="0">
                              <a:latin typeface="Cambria Math" panose="02040503050406030204" pitchFamily="18" charset="0"/>
                            </a:rPr>
                            <m:t>𝑛</m:t>
                          </m:r>
                        </m:e>
                      </m:d>
                      <m:r>
                        <a:rPr lang="lv-LV" b="0" i="1" smtClean="0">
                          <a:latin typeface="Cambria Math" panose="02040503050406030204" pitchFamily="18" charset="0"/>
                        </a:rPr>
                        <m:t>.</m:t>
                      </m:r>
                    </m:oMath>
                  </m:oMathPara>
                </a14:m>
                <a:endParaRPr lang="lv-LV" dirty="0"/>
              </a:p>
              <a:p>
                <a:r>
                  <a:rPr lang="lv-LV" b="1" dirty="0"/>
                  <a:t>Piemērs: </a:t>
                </a:r>
                <a:r>
                  <a:rPr lang="lv-LV" dirty="0"/>
                  <a:t>Zīmējam grafiku: </a:t>
                </a:r>
                <a14:m>
                  <m:oMath xmlns:m="http://schemas.openxmlformats.org/officeDocument/2006/math">
                    <m:r>
                      <a:rPr lang="lv-LV" b="0" i="1" smtClean="0">
                        <a:latin typeface="Cambria Math" panose="02040503050406030204" pitchFamily="18" charset="0"/>
                      </a:rPr>
                      <m:t>𝑓</m:t>
                    </m:r>
                    <m:d>
                      <m:dPr>
                        <m:ctrlPr>
                          <a:rPr lang="lv-LV" b="0" i="1" smtClean="0">
                            <a:latin typeface="Cambria Math" panose="02040503050406030204" pitchFamily="18" charset="0"/>
                          </a:rPr>
                        </m:ctrlPr>
                      </m:dPr>
                      <m:e>
                        <m:r>
                          <a:rPr lang="lv-LV" b="0" i="1" smtClean="0">
                            <a:latin typeface="Cambria Math" panose="02040503050406030204" pitchFamily="18" charset="0"/>
                          </a:rPr>
                          <m:t>𝑛</m:t>
                        </m:r>
                      </m:e>
                    </m:d>
                    <m:r>
                      <a:rPr lang="lv-LV" b="0" i="1" smtClean="0">
                        <a:latin typeface="Cambria Math" panose="02040503050406030204" pitchFamily="18" charset="0"/>
                      </a:rPr>
                      <m:t>= </m:t>
                    </m:r>
                    <m:sSub>
                      <m:sSubPr>
                        <m:ctrlPr>
                          <a:rPr lang="lv-LV" b="0"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3</m:t>
                        </m:r>
                      </m:sub>
                    </m:sSub>
                    <m:d>
                      <m:dPr>
                        <m:ctrlPr>
                          <a:rPr lang="lv-LV" b="0" i="1" smtClean="0">
                            <a:latin typeface="Cambria Math" panose="02040503050406030204" pitchFamily="18" charset="0"/>
                          </a:rPr>
                        </m:ctrlPr>
                      </m:dPr>
                      <m:e>
                        <m:sSup>
                          <m:sSupPr>
                            <m:ctrlPr>
                              <a:rPr lang="lv-LV" b="0" i="1" smtClean="0">
                                <a:latin typeface="Cambria Math" panose="02040503050406030204" pitchFamily="18" charset="0"/>
                              </a:rPr>
                            </m:ctrlPr>
                          </m:sSupPr>
                          <m:e>
                            <m:r>
                              <a:rPr lang="lv-LV" b="0" i="1" smtClean="0">
                                <a:latin typeface="Cambria Math" panose="02040503050406030204" pitchFamily="18" charset="0"/>
                              </a:rPr>
                              <m:t>10</m:t>
                            </m:r>
                          </m:e>
                          <m:sup>
                            <m:r>
                              <a:rPr lang="lv-LV" b="0" i="1" smtClean="0">
                                <a:latin typeface="Cambria Math" panose="02040503050406030204" pitchFamily="18" charset="0"/>
                              </a:rPr>
                              <m:t>𝑛</m:t>
                            </m:r>
                          </m:sup>
                        </m:sSup>
                        <m:r>
                          <a:rPr lang="lv-LV" b="0" i="1" smtClean="0">
                            <a:latin typeface="Cambria Math" panose="02040503050406030204" pitchFamily="18" charset="0"/>
                          </a:rPr>
                          <m:t>−1</m:t>
                        </m:r>
                      </m:e>
                    </m:d>
                  </m:oMath>
                </a14:m>
                <a:r>
                  <a:rPr lang="lv-LV" dirty="0"/>
                  <a:t>.</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47471" y="758505"/>
                <a:ext cx="8456803" cy="1532519"/>
              </a:xfrm>
              <a:blipFill rotWithShape="0">
                <a:blip r:embed="rId3"/>
                <a:stretch>
                  <a:fillRect l="-2163" t="-5556" r="-793" b="-380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lv-LV" dirty="0"/>
                  <a:t>Kāpinātāja pacelšanas lemma (jeb LTE)</a:t>
                </a:r>
                <a:r>
                  <a:rPr lang="en-US" dirty="0"/>
                  <a:t>, ja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&gt;2</m:t>
                    </m:r>
                  </m:oMath>
                </a14:m>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4"/>
                <a:stretch>
                  <a:fillRect l="-2419" t="-22222" b="-46032"/>
                </a:stretch>
              </a:blipFill>
            </p:spPr>
            <p:txBody>
              <a:bodyPr/>
              <a:lstStyle/>
              <a:p>
                <a:r>
                  <a:rPr lang="en-US">
                    <a:noFill/>
                  </a:rPr>
                  <a:t> </a:t>
                </a:r>
              </a:p>
            </p:txBody>
          </p:sp>
        </mc:Fallback>
      </mc:AlternateContent>
      <p:pic>
        <p:nvPicPr>
          <p:cNvPr id="5" name="Picture 4"/>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2139" y="2838356"/>
            <a:ext cx="6248942" cy="2209992"/>
          </a:xfrm>
          <a:prstGeom prst="rect">
            <a:avLst/>
          </a:prstGeom>
        </p:spPr>
      </p:pic>
    </p:spTree>
    <p:extLst>
      <p:ext uri="{BB962C8B-B14F-4D97-AF65-F5344CB8AC3E}">
        <p14:creationId xmlns:p14="http://schemas.microsoft.com/office/powerpoint/2010/main" val="365640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normAutofit/>
              </a:bodyPr>
              <a:lstStyle/>
              <a:p>
                <a:pPr marL="342900" indent="-342900">
                  <a:buFont typeface="Webdings" panose="05030102010509060703" pitchFamily="18" charset="2"/>
                  <a:buChar char="4"/>
                </a:pPr>
                <a:r>
                  <a:rPr lang="lv-LV" dirty="0"/>
                  <a:t>Ar kādu lielāko pirmskaitļa </a:t>
                </a:r>
                <a14:m>
                  <m:oMath xmlns:m="http://schemas.openxmlformats.org/officeDocument/2006/math">
                    <m:r>
                      <a:rPr lang="lv-LV" i="1" dirty="0" smtClean="0">
                        <a:latin typeface="Cambria Math" panose="02040503050406030204" pitchFamily="18" charset="0"/>
                      </a:rPr>
                      <m:t>𝑝</m:t>
                    </m:r>
                  </m:oMath>
                </a14:m>
                <a:r>
                  <a:rPr lang="lv-LV" dirty="0"/>
                  <a:t> pakāpi dalās starpība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𝑎</m:t>
                        </m:r>
                      </m:e>
                      <m:sup>
                        <m:r>
                          <a:rPr lang="lv-LV" b="0" i="1" smtClean="0">
                            <a:latin typeface="Cambria Math" panose="02040503050406030204" pitchFamily="18" charset="0"/>
                          </a:rPr>
                          <m:t>𝑛</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𝑏</m:t>
                        </m:r>
                      </m:e>
                      <m:sup>
                        <m:r>
                          <a:rPr lang="lv-LV" b="0" i="1" smtClean="0">
                            <a:latin typeface="Cambria Math" panose="02040503050406030204" pitchFamily="18" charset="0"/>
                          </a:rPr>
                          <m:t>𝑛</m:t>
                        </m:r>
                      </m:sup>
                    </m:sSup>
                  </m:oMath>
                </a14:m>
                <a:endParaRPr lang="lv-LV" dirty="0"/>
              </a:p>
              <a:p>
                <a:pPr marL="342900" indent="-342900">
                  <a:buFont typeface="Webdings" panose="05030102010509060703" pitchFamily="18" charset="2"/>
                  <a:buChar char="4"/>
                </a:pPr>
                <a:r>
                  <a:rPr lang="lv-LV" dirty="0"/>
                  <a:t>Ar kādu lielāko pirmskaitļa </a:t>
                </a:r>
                <a14:m>
                  <m:oMath xmlns:m="http://schemas.openxmlformats.org/officeDocument/2006/math">
                    <m:r>
                      <a:rPr lang="lv-LV" i="1" dirty="0" smtClean="0">
                        <a:latin typeface="Cambria Math" panose="02040503050406030204" pitchFamily="18" charset="0"/>
                      </a:rPr>
                      <m:t>𝑝</m:t>
                    </m:r>
                  </m:oMath>
                </a14:m>
                <a:r>
                  <a:rPr lang="lv-LV" dirty="0"/>
                  <a:t> pakāpi dalās faktoriāls </a:t>
                </a:r>
                <a14:m>
                  <m:oMath xmlns:m="http://schemas.openxmlformats.org/officeDocument/2006/math">
                    <m:r>
                      <a:rPr lang="lv-LV" i="1" dirty="0" smtClean="0">
                        <a:latin typeface="Cambria Math" panose="02040503050406030204" pitchFamily="18" charset="0"/>
                      </a:rPr>
                      <m:t>𝑘</m:t>
                    </m:r>
                    <m:r>
                      <a:rPr lang="lv-LV" i="1" dirty="0" smtClean="0">
                        <a:latin typeface="Cambria Math" panose="02040503050406030204" pitchFamily="18" charset="0"/>
                      </a:rPr>
                      <m:t>!</m:t>
                    </m:r>
                  </m:oMath>
                </a14:m>
                <a:endParaRPr lang="lv-LV" dirty="0"/>
              </a:p>
              <a:p>
                <a:pPr marL="342900" indent="-342900">
                  <a:buFont typeface="Webdings" panose="05030102010509060703" pitchFamily="18" charset="2"/>
                  <a:buChar char="4"/>
                </a:pPr>
                <a:r>
                  <a:rPr lang="lv-LV" dirty="0"/>
                  <a:t>Ar kādu lielāko pirmskaitļa </a:t>
                </a:r>
                <a14:m>
                  <m:oMath xmlns:m="http://schemas.openxmlformats.org/officeDocument/2006/math">
                    <m:r>
                      <a:rPr lang="lv-LV" i="1" dirty="0" smtClean="0">
                        <a:latin typeface="Cambria Math" panose="02040503050406030204" pitchFamily="18" charset="0"/>
                      </a:rPr>
                      <m:t>𝑝</m:t>
                    </m:r>
                  </m:oMath>
                </a14:m>
                <a:r>
                  <a:rPr lang="lv-LV" dirty="0"/>
                  <a:t> pakāpi dalās kombinācija </a:t>
                </a:r>
                <a:endParaRPr lang="lv-LV"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Sup>
                        <m:sSubSupPr>
                          <m:ctrlPr>
                            <a:rPr lang="lv-LV" i="1" smtClean="0">
                              <a:latin typeface="Cambria Math" panose="02040503050406030204" pitchFamily="18" charset="0"/>
                            </a:rPr>
                          </m:ctrlPr>
                        </m:sSubSupPr>
                        <m:e>
                          <m:r>
                            <a:rPr lang="lv-LV" b="0" i="1" smtClean="0">
                              <a:latin typeface="Cambria Math" panose="02040503050406030204" pitchFamily="18" charset="0"/>
                            </a:rPr>
                            <m:t>𝐶</m:t>
                          </m:r>
                        </m:e>
                        <m:sub>
                          <m:r>
                            <a:rPr lang="lv-LV" b="0" i="1" smtClean="0">
                              <a:latin typeface="Cambria Math" panose="02040503050406030204" pitchFamily="18" charset="0"/>
                            </a:rPr>
                            <m:t>𝑚</m:t>
                          </m:r>
                        </m:sub>
                        <m:sup>
                          <m:r>
                            <a:rPr lang="lv-LV" b="0" i="1" smtClean="0">
                              <a:latin typeface="Cambria Math" panose="02040503050406030204" pitchFamily="18" charset="0"/>
                            </a:rPr>
                            <m:t>𝑘</m:t>
                          </m:r>
                        </m:sup>
                      </m:sSubSup>
                      <m:r>
                        <a:rPr lang="lv-LV" b="0" i="1" smtClean="0">
                          <a:latin typeface="Cambria Math" panose="02040503050406030204" pitchFamily="18" charset="0"/>
                        </a:rPr>
                        <m:t>=</m:t>
                      </m:r>
                      <m:d>
                        <m:dPr>
                          <m:ctrlPr>
                            <a:rPr lang="lv-LV" b="0" i="1" smtClean="0">
                              <a:latin typeface="Cambria Math" panose="02040503050406030204" pitchFamily="18" charset="0"/>
                            </a:rPr>
                          </m:ctrlPr>
                        </m:dPr>
                        <m:e>
                          <m:m>
                            <m:mPr>
                              <m:mcs>
                                <m:mc>
                                  <m:mcPr>
                                    <m:count m:val="1"/>
                                    <m:mcJc m:val="center"/>
                                  </m:mcPr>
                                </m:mc>
                              </m:mcs>
                              <m:ctrlPr>
                                <a:rPr lang="lv-LV" b="0" i="1" smtClean="0">
                                  <a:latin typeface="Cambria Math" panose="02040503050406030204" pitchFamily="18" charset="0"/>
                                </a:rPr>
                              </m:ctrlPr>
                            </m:mPr>
                            <m:mr>
                              <m:e>
                                <m:r>
                                  <m:rPr>
                                    <m:brk m:alnAt="7"/>
                                  </m:rPr>
                                  <a:rPr lang="lv-LV" b="0" i="1" smtClean="0">
                                    <a:latin typeface="Cambria Math" panose="02040503050406030204" pitchFamily="18" charset="0"/>
                                  </a:rPr>
                                  <m:t>𝑚</m:t>
                                </m:r>
                              </m:e>
                            </m:mr>
                            <m:mr>
                              <m:e>
                                <m:r>
                                  <a:rPr lang="lv-LV" b="0" i="1" smtClean="0">
                                    <a:latin typeface="Cambria Math" panose="02040503050406030204" pitchFamily="18" charset="0"/>
                                  </a:rPr>
                                  <m:t>𝑘</m:t>
                                </m:r>
                              </m:e>
                            </m:mr>
                          </m:m>
                        </m:e>
                      </m:d>
                      <m:r>
                        <a:rPr lang="lv-LV" b="0" i="1" smtClean="0">
                          <a:latin typeface="Cambria Math" panose="02040503050406030204" pitchFamily="18" charset="0"/>
                        </a:rPr>
                        <m:t>=</m:t>
                      </m:r>
                      <m:f>
                        <m:fPr>
                          <m:ctrlPr>
                            <a:rPr lang="lv-LV" b="0" i="1" smtClean="0">
                              <a:latin typeface="Cambria Math" panose="02040503050406030204" pitchFamily="18" charset="0"/>
                            </a:rPr>
                          </m:ctrlPr>
                        </m:fPr>
                        <m:num>
                          <m:r>
                            <a:rPr lang="lv-LV" b="0" i="1" smtClean="0">
                              <a:latin typeface="Cambria Math" panose="02040503050406030204" pitchFamily="18" charset="0"/>
                            </a:rPr>
                            <m:t>𝑚</m:t>
                          </m:r>
                          <m:r>
                            <a:rPr lang="lv-LV" b="0" i="1" smtClean="0">
                              <a:latin typeface="Cambria Math" panose="02040503050406030204" pitchFamily="18" charset="0"/>
                            </a:rPr>
                            <m:t>!</m:t>
                          </m:r>
                        </m:num>
                        <m:den>
                          <m:d>
                            <m:dPr>
                              <m:ctrlPr>
                                <a:rPr lang="lv-LV" b="0" i="1" smtClean="0">
                                  <a:latin typeface="Cambria Math" panose="02040503050406030204" pitchFamily="18" charset="0"/>
                                </a:rPr>
                              </m:ctrlPr>
                            </m:dPr>
                            <m:e>
                              <m:r>
                                <a:rPr lang="lv-LV" b="0" i="1" smtClean="0">
                                  <a:latin typeface="Cambria Math" panose="02040503050406030204" pitchFamily="18" charset="0"/>
                                </a:rPr>
                                <m:t>𝑚</m:t>
                              </m:r>
                              <m:r>
                                <a:rPr lang="lv-LV" b="0" i="1" smtClean="0">
                                  <a:latin typeface="Cambria Math" panose="02040503050406030204" pitchFamily="18" charset="0"/>
                                </a:rPr>
                                <m:t>−</m:t>
                              </m:r>
                              <m:r>
                                <a:rPr lang="lv-LV" b="0" i="1" smtClean="0">
                                  <a:latin typeface="Cambria Math" panose="02040503050406030204" pitchFamily="18" charset="0"/>
                                </a:rPr>
                                <m:t>𝑘</m:t>
                              </m:r>
                            </m:e>
                          </m:d>
                          <m:r>
                            <a:rPr lang="lv-LV" b="0" i="1" smtClean="0">
                              <a:latin typeface="Cambria Math" panose="02040503050406030204" pitchFamily="18" charset="0"/>
                            </a:rPr>
                            <m:t>!</m:t>
                          </m:r>
                          <m:r>
                            <a:rPr lang="lv-LV" b="0" i="1" smtClean="0">
                              <a:latin typeface="Cambria Math" panose="02040503050406030204" pitchFamily="18" charset="0"/>
                            </a:rPr>
                            <m:t>𝑘</m:t>
                          </m:r>
                          <m:r>
                            <a:rPr lang="lv-LV" b="0" i="1" smtClean="0">
                              <a:latin typeface="Cambria Math" panose="02040503050406030204" pitchFamily="18" charset="0"/>
                            </a:rPr>
                            <m:t>!</m:t>
                          </m:r>
                        </m:den>
                      </m:f>
                    </m:oMath>
                  </m:oMathPara>
                </a14:m>
                <a:endParaRPr lang="lv-LV" dirty="0"/>
              </a:p>
              <a:p>
                <a:endParaRPr lang="lv-LV" dirty="0"/>
              </a:p>
              <a:p>
                <a:r>
                  <a:rPr lang="lv-LV" dirty="0"/>
                  <a:t>No tā var izsecināt daudz ko par skaitļu decimālpierakstu, par izteiksmju savstarpēju dalāmību, utml.</a:t>
                </a:r>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rotWithShape="0">
                <a:blip r:embed="rId2"/>
                <a:stretch>
                  <a:fillRect l="-2163" t="-2318" r="-1226"/>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lv-LV" dirty="0"/>
              <a:t>Atbildes uz </a:t>
            </a:r>
            <a:r>
              <a:rPr lang="lv-LV" dirty="0" smtClean="0"/>
              <a:t>šādiem </a:t>
            </a:r>
            <a:r>
              <a:rPr lang="lv-LV" dirty="0"/>
              <a:t>jautājumiem</a:t>
            </a:r>
            <a:endParaRPr lang="en-US" dirty="0"/>
          </a:p>
        </p:txBody>
      </p:sp>
    </p:spTree>
    <p:extLst>
      <p:ext uri="{BB962C8B-B14F-4D97-AF65-F5344CB8AC3E}">
        <p14:creationId xmlns:p14="http://schemas.microsoft.com/office/powerpoint/2010/main" val="130018519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rmAutofit/>
              </a:bodyPr>
              <a:lstStyle/>
              <a:p>
                <a14:m>
                  <m:oMath xmlns:m="http://schemas.openxmlformats.org/officeDocument/2006/math">
                    <m:f>
                      <m:fPr>
                        <m:ctrlPr>
                          <a:rPr lang="en-US" i="1" smtClean="0">
                            <a:latin typeface="Cambria Math" panose="02040503050406030204" pitchFamily="18" charset="0"/>
                          </a:rPr>
                        </m:ctrlPr>
                      </m:fPr>
                      <m:num>
                        <m:r>
                          <a:rPr lang="lv-LV" b="0" i="1" smtClean="0">
                            <a:latin typeface="Cambria Math" panose="02040503050406030204" pitchFamily="18" charset="0"/>
                          </a:rPr>
                          <m:t>1</m:t>
                        </m:r>
                      </m:num>
                      <m:den>
                        <m:r>
                          <a:rPr lang="lv-LV" b="0" i="1" smtClean="0">
                            <a:latin typeface="Cambria Math" panose="02040503050406030204" pitchFamily="18" charset="0"/>
                          </a:rPr>
                          <m:t>41</m:t>
                        </m:r>
                      </m:den>
                    </m:f>
                    <m:r>
                      <a:rPr lang="lv-LV" b="0" i="1" smtClean="0">
                        <a:latin typeface="Cambria Math" panose="02040503050406030204" pitchFamily="18" charset="0"/>
                      </a:rPr>
                      <m:t>=0.024390243902439…=0.</m:t>
                    </m:r>
                    <m:acc>
                      <m:accPr>
                        <m:chr m:val="̅"/>
                        <m:ctrlPr>
                          <a:rPr lang="lv-LV" b="0" i="1" smtClean="0">
                            <a:latin typeface="Cambria Math" panose="02040503050406030204" pitchFamily="18" charset="0"/>
                          </a:rPr>
                        </m:ctrlPr>
                      </m:accPr>
                      <m:e>
                        <m:r>
                          <a:rPr lang="lv-LV" b="0" i="1" smtClean="0">
                            <a:latin typeface="Cambria Math" panose="02040503050406030204" pitchFamily="18" charset="0"/>
                          </a:rPr>
                          <m:t>02439</m:t>
                        </m:r>
                      </m:e>
                    </m:acc>
                  </m:oMath>
                </a14:m>
                <a:r>
                  <a:rPr lang="lv-LV" dirty="0"/>
                  <a:t>  (5-ciparu periods)</a:t>
                </a:r>
              </a:p>
              <a:p>
                <a14:m>
                  <m:oMath xmlns:m="http://schemas.openxmlformats.org/officeDocument/2006/math">
                    <m:f>
                      <m:fPr>
                        <m:ctrlPr>
                          <a:rPr lang="lv-LV" i="1" smtClean="0">
                            <a:latin typeface="Cambria Math" panose="02040503050406030204" pitchFamily="18" charset="0"/>
                          </a:rPr>
                        </m:ctrlPr>
                      </m:fPr>
                      <m:num>
                        <m:r>
                          <a:rPr lang="lv-LV" b="0" i="1" smtClean="0">
                            <a:latin typeface="Cambria Math" panose="02040503050406030204" pitchFamily="18" charset="0"/>
                          </a:rPr>
                          <m:t>1</m:t>
                        </m:r>
                      </m:num>
                      <m:den>
                        <m:r>
                          <a:rPr lang="lv-LV" b="0" i="1" smtClean="0">
                            <a:latin typeface="Cambria Math" panose="02040503050406030204" pitchFamily="18" charset="0"/>
                          </a:rPr>
                          <m:t>17</m:t>
                        </m:r>
                      </m:den>
                    </m:f>
                    <m:r>
                      <a:rPr lang="lv-LV" b="0" i="1" smtClean="0">
                        <a:latin typeface="Cambria Math" panose="02040503050406030204" pitchFamily="18" charset="0"/>
                      </a:rPr>
                      <m:t>=0.</m:t>
                    </m:r>
                    <m:acc>
                      <m:accPr>
                        <m:chr m:val="̅"/>
                        <m:ctrlPr>
                          <a:rPr lang="lv-LV" b="0" i="1" smtClean="0">
                            <a:latin typeface="Cambria Math" panose="02040503050406030204" pitchFamily="18" charset="0"/>
                          </a:rPr>
                        </m:ctrlPr>
                      </m:accPr>
                      <m:e>
                        <m:r>
                          <a:rPr lang="lv-LV" b="0" i="1" smtClean="0">
                            <a:latin typeface="Cambria Math" panose="02040503050406030204" pitchFamily="18" charset="0"/>
                          </a:rPr>
                          <m:t>0588235294117647</m:t>
                        </m:r>
                      </m:e>
                    </m:acc>
                  </m:oMath>
                </a14:m>
                <a:r>
                  <a:rPr lang="lv-LV" dirty="0"/>
                  <a:t>                    (16-ciparu periods)</a:t>
                </a:r>
              </a:p>
              <a:p>
                <a:r>
                  <a:rPr lang="lv-LV" dirty="0"/>
                  <a:t>Kā prognozēt ciparu skaitu periodā? Pārveidosim bezgalīgo daļskaitli, izmantojot ģeometrisko progresiju:</a:t>
                </a:r>
              </a:p>
              <a:p>
                <a:pPr/>
                <a14:m>
                  <m:oMathPara xmlns:m="http://schemas.openxmlformats.org/officeDocument/2006/math">
                    <m:oMathParaPr>
                      <m:jc m:val="centerGroup"/>
                    </m:oMathParaPr>
                    <m:oMath xmlns:m="http://schemas.openxmlformats.org/officeDocument/2006/math">
                      <m:r>
                        <a:rPr lang="lv-LV" i="1">
                          <a:latin typeface="Cambria Math" panose="02040503050406030204" pitchFamily="18" charset="0"/>
                        </a:rPr>
                        <m:t>0.0243902439…</m:t>
                      </m:r>
                      <m:r>
                        <a:rPr lang="lv-LV" b="0" i="1" smtClean="0">
                          <a:latin typeface="Cambria Math" panose="02040503050406030204" pitchFamily="18" charset="0"/>
                        </a:rPr>
                        <m:t>=2439</m:t>
                      </m:r>
                      <m:r>
                        <a:rPr lang="lv-LV" b="0" i="1" smtClean="0">
                          <a:latin typeface="Cambria Math" panose="02040503050406030204" pitchFamily="18" charset="0"/>
                          <a:ea typeface="Cambria Math" panose="02040503050406030204" pitchFamily="18" charset="0"/>
                        </a:rPr>
                        <m:t>∙</m:t>
                      </m:r>
                      <m:d>
                        <m:dPr>
                          <m:ctrlPr>
                            <a:rPr lang="lv-LV" b="0" i="1" smtClean="0">
                              <a:latin typeface="Cambria Math" panose="02040503050406030204" pitchFamily="18" charset="0"/>
                              <a:ea typeface="Cambria Math" panose="02040503050406030204" pitchFamily="18" charset="0"/>
                            </a:rPr>
                          </m:ctrlPr>
                        </m:dPr>
                        <m:e>
                          <m:r>
                            <a:rPr lang="lv-LV" b="0" i="1" smtClean="0">
                              <a:latin typeface="Cambria Math" panose="02040503050406030204" pitchFamily="18" charset="0"/>
                              <a:ea typeface="Cambria Math" panose="02040503050406030204" pitchFamily="18" charset="0"/>
                            </a:rPr>
                            <m:t>0.00001+0.0000000001+⋯</m:t>
                          </m:r>
                        </m:e>
                      </m:d>
                      <m:r>
                        <a:rPr lang="lv-LV" b="0" i="1" smtClean="0">
                          <a:latin typeface="Cambria Math" panose="02040503050406030204" pitchFamily="18" charset="0"/>
                          <a:ea typeface="Cambria Math" panose="02040503050406030204" pitchFamily="18" charset="0"/>
                        </a:rPr>
                        <m:t>=</m:t>
                      </m:r>
                    </m:oMath>
                  </m:oMathPara>
                </a14:m>
                <a:endParaRPr lang="lv-LV"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lv-LV" b="0" i="1" smtClean="0">
                          <a:latin typeface="Cambria Math" panose="02040503050406030204" pitchFamily="18" charset="0"/>
                        </a:rPr>
                        <m:t>2439</m:t>
                      </m:r>
                      <m:r>
                        <a:rPr lang="lv-LV" b="0" i="1" smtClean="0">
                          <a:latin typeface="Cambria Math" panose="02040503050406030204" pitchFamily="18" charset="0"/>
                          <a:ea typeface="Cambria Math" panose="02040503050406030204" pitchFamily="18" charset="0"/>
                        </a:rPr>
                        <m:t>∙</m:t>
                      </m:r>
                      <m:d>
                        <m:dPr>
                          <m:ctrlPr>
                            <a:rPr lang="lv-LV" b="0" i="1" smtClean="0">
                              <a:latin typeface="Cambria Math" panose="02040503050406030204" pitchFamily="18" charset="0"/>
                              <a:ea typeface="Cambria Math" panose="02040503050406030204" pitchFamily="18" charset="0"/>
                            </a:rPr>
                          </m:ctrlPr>
                        </m:dPr>
                        <m:e>
                          <m:sSup>
                            <m:sSupPr>
                              <m:ctrlPr>
                                <a:rPr lang="lv-LV" b="0" i="1" smtClean="0">
                                  <a:latin typeface="Cambria Math" panose="02040503050406030204" pitchFamily="18" charset="0"/>
                                  <a:ea typeface="Cambria Math" panose="02040503050406030204" pitchFamily="18" charset="0"/>
                                </a:rPr>
                              </m:ctrlPr>
                            </m:sSupPr>
                            <m:e>
                              <m:r>
                                <a:rPr lang="lv-LV" b="0" i="1" smtClean="0">
                                  <a:latin typeface="Cambria Math" panose="02040503050406030204" pitchFamily="18" charset="0"/>
                                  <a:ea typeface="Cambria Math" panose="02040503050406030204" pitchFamily="18" charset="0"/>
                                </a:rPr>
                                <m:t>10</m:t>
                              </m:r>
                            </m:e>
                            <m:sup>
                              <m:r>
                                <a:rPr lang="lv-LV" b="0" i="1" smtClean="0">
                                  <a:latin typeface="Cambria Math" panose="02040503050406030204" pitchFamily="18" charset="0"/>
                                  <a:ea typeface="Cambria Math" panose="02040503050406030204" pitchFamily="18" charset="0"/>
                                </a:rPr>
                                <m:t>−5</m:t>
                              </m:r>
                            </m:sup>
                          </m:sSup>
                          <m:r>
                            <a:rPr lang="lv-LV" b="0" i="1" smtClean="0">
                              <a:latin typeface="Cambria Math" panose="02040503050406030204" pitchFamily="18" charset="0"/>
                              <a:ea typeface="Cambria Math" panose="02040503050406030204" pitchFamily="18" charset="0"/>
                            </a:rPr>
                            <m:t>+</m:t>
                          </m:r>
                          <m:sSup>
                            <m:sSupPr>
                              <m:ctrlPr>
                                <a:rPr lang="lv-LV" b="0" i="1" smtClean="0">
                                  <a:latin typeface="Cambria Math" panose="02040503050406030204" pitchFamily="18" charset="0"/>
                                  <a:ea typeface="Cambria Math" panose="02040503050406030204" pitchFamily="18" charset="0"/>
                                </a:rPr>
                              </m:ctrlPr>
                            </m:sSupPr>
                            <m:e>
                              <m:r>
                                <a:rPr lang="lv-LV" b="0" i="1" smtClean="0">
                                  <a:latin typeface="Cambria Math" panose="02040503050406030204" pitchFamily="18" charset="0"/>
                                  <a:ea typeface="Cambria Math" panose="02040503050406030204" pitchFamily="18" charset="0"/>
                                </a:rPr>
                                <m:t>10</m:t>
                              </m:r>
                            </m:e>
                            <m:sup>
                              <m:r>
                                <a:rPr lang="lv-LV" b="0" i="1" smtClean="0">
                                  <a:latin typeface="Cambria Math" panose="02040503050406030204" pitchFamily="18" charset="0"/>
                                  <a:ea typeface="Cambria Math" panose="02040503050406030204" pitchFamily="18" charset="0"/>
                                </a:rPr>
                                <m:t>−10</m:t>
                              </m:r>
                            </m:sup>
                          </m:sSup>
                          <m:r>
                            <a:rPr lang="lv-LV" b="0" i="1" smtClean="0">
                              <a:latin typeface="Cambria Math" panose="02040503050406030204" pitchFamily="18" charset="0"/>
                              <a:ea typeface="Cambria Math" panose="02040503050406030204" pitchFamily="18" charset="0"/>
                            </a:rPr>
                            <m:t>+</m:t>
                          </m:r>
                          <m:sSup>
                            <m:sSupPr>
                              <m:ctrlPr>
                                <a:rPr lang="lv-LV" b="0" i="1" smtClean="0">
                                  <a:latin typeface="Cambria Math" panose="02040503050406030204" pitchFamily="18" charset="0"/>
                                  <a:ea typeface="Cambria Math" panose="02040503050406030204" pitchFamily="18" charset="0"/>
                                </a:rPr>
                              </m:ctrlPr>
                            </m:sSupPr>
                            <m:e>
                              <m:r>
                                <a:rPr lang="lv-LV" b="0" i="1" smtClean="0">
                                  <a:latin typeface="Cambria Math" panose="02040503050406030204" pitchFamily="18" charset="0"/>
                                  <a:ea typeface="Cambria Math" panose="02040503050406030204" pitchFamily="18" charset="0"/>
                                </a:rPr>
                                <m:t>10</m:t>
                              </m:r>
                            </m:e>
                            <m:sup>
                              <m:r>
                                <a:rPr lang="lv-LV" b="0" i="1" smtClean="0">
                                  <a:latin typeface="Cambria Math" panose="02040503050406030204" pitchFamily="18" charset="0"/>
                                  <a:ea typeface="Cambria Math" panose="02040503050406030204" pitchFamily="18" charset="0"/>
                                </a:rPr>
                                <m:t>−15</m:t>
                              </m:r>
                            </m:sup>
                          </m:sSup>
                          <m:r>
                            <a:rPr lang="lv-LV" b="0" i="1" smtClean="0">
                              <a:latin typeface="Cambria Math" panose="02040503050406030204" pitchFamily="18" charset="0"/>
                              <a:ea typeface="Cambria Math" panose="02040503050406030204" pitchFamily="18" charset="0"/>
                            </a:rPr>
                            <m:t>+⋯</m:t>
                          </m:r>
                        </m:e>
                      </m:d>
                      <m:r>
                        <a:rPr lang="lv-LV" b="0" i="1" smtClean="0">
                          <a:latin typeface="Cambria Math" panose="02040503050406030204" pitchFamily="18" charset="0"/>
                          <a:ea typeface="Cambria Math" panose="02040503050406030204" pitchFamily="18" charset="0"/>
                        </a:rPr>
                        <m:t>=</m:t>
                      </m:r>
                      <m:f>
                        <m:fPr>
                          <m:ctrlPr>
                            <a:rPr lang="lv-LV" b="0" i="1" smtClean="0">
                              <a:latin typeface="Cambria Math" panose="02040503050406030204" pitchFamily="18" charset="0"/>
                              <a:ea typeface="Cambria Math" panose="02040503050406030204" pitchFamily="18" charset="0"/>
                            </a:rPr>
                          </m:ctrlPr>
                        </m:fPr>
                        <m:num>
                          <m:r>
                            <a:rPr lang="lv-LV" b="0" i="1" smtClean="0">
                              <a:latin typeface="Cambria Math" panose="02040503050406030204" pitchFamily="18" charset="0"/>
                              <a:ea typeface="Cambria Math" panose="02040503050406030204" pitchFamily="18" charset="0"/>
                            </a:rPr>
                            <m:t>2439∙</m:t>
                          </m:r>
                          <m:sSup>
                            <m:sSupPr>
                              <m:ctrlPr>
                                <a:rPr lang="lv-LV" b="0" i="1" smtClean="0">
                                  <a:latin typeface="Cambria Math" panose="02040503050406030204" pitchFamily="18" charset="0"/>
                                  <a:ea typeface="Cambria Math" panose="02040503050406030204" pitchFamily="18" charset="0"/>
                                </a:rPr>
                              </m:ctrlPr>
                            </m:sSupPr>
                            <m:e>
                              <m:r>
                                <a:rPr lang="lv-LV" b="0" i="1" smtClean="0">
                                  <a:latin typeface="Cambria Math" panose="02040503050406030204" pitchFamily="18" charset="0"/>
                                  <a:ea typeface="Cambria Math" panose="02040503050406030204" pitchFamily="18" charset="0"/>
                                </a:rPr>
                                <m:t>10</m:t>
                              </m:r>
                            </m:e>
                            <m:sup>
                              <m:r>
                                <a:rPr lang="lv-LV" b="0" i="1" smtClean="0">
                                  <a:latin typeface="Cambria Math" panose="02040503050406030204" pitchFamily="18" charset="0"/>
                                  <a:ea typeface="Cambria Math" panose="02040503050406030204" pitchFamily="18" charset="0"/>
                                </a:rPr>
                                <m:t>−5</m:t>
                              </m:r>
                            </m:sup>
                          </m:sSup>
                        </m:num>
                        <m:den>
                          <m:r>
                            <a:rPr lang="lv-LV" b="0" i="1" smtClean="0">
                              <a:latin typeface="Cambria Math" panose="02040503050406030204" pitchFamily="18" charset="0"/>
                              <a:ea typeface="Cambria Math" panose="02040503050406030204" pitchFamily="18" charset="0"/>
                            </a:rPr>
                            <m:t>1−</m:t>
                          </m:r>
                          <m:sSup>
                            <m:sSupPr>
                              <m:ctrlPr>
                                <a:rPr lang="lv-LV" b="0" i="1" smtClean="0">
                                  <a:latin typeface="Cambria Math" panose="02040503050406030204" pitchFamily="18" charset="0"/>
                                  <a:ea typeface="Cambria Math" panose="02040503050406030204" pitchFamily="18" charset="0"/>
                                </a:rPr>
                              </m:ctrlPr>
                            </m:sSupPr>
                            <m:e>
                              <m:r>
                                <a:rPr lang="lv-LV" b="0" i="1" smtClean="0">
                                  <a:latin typeface="Cambria Math" panose="02040503050406030204" pitchFamily="18" charset="0"/>
                                  <a:ea typeface="Cambria Math" panose="02040503050406030204" pitchFamily="18" charset="0"/>
                                </a:rPr>
                                <m:t>10</m:t>
                              </m:r>
                            </m:e>
                            <m:sup>
                              <m:r>
                                <a:rPr lang="lv-LV" b="0" i="1" smtClean="0">
                                  <a:latin typeface="Cambria Math" panose="02040503050406030204" pitchFamily="18" charset="0"/>
                                  <a:ea typeface="Cambria Math" panose="02040503050406030204" pitchFamily="18" charset="0"/>
                                </a:rPr>
                                <m:t>−5</m:t>
                              </m:r>
                            </m:sup>
                          </m:sSup>
                        </m:den>
                      </m:f>
                      <m:r>
                        <a:rPr lang="lv-LV" b="0" i="1" smtClean="0">
                          <a:latin typeface="Cambria Math" panose="02040503050406030204" pitchFamily="18" charset="0"/>
                          <a:ea typeface="Cambria Math" panose="02040503050406030204" pitchFamily="18" charset="0"/>
                        </a:rPr>
                        <m:t>=</m:t>
                      </m:r>
                      <m:f>
                        <m:fPr>
                          <m:ctrlPr>
                            <a:rPr lang="lv-LV" b="0" i="1" smtClean="0">
                              <a:latin typeface="Cambria Math" panose="02040503050406030204" pitchFamily="18" charset="0"/>
                              <a:ea typeface="Cambria Math" panose="02040503050406030204" pitchFamily="18" charset="0"/>
                            </a:rPr>
                          </m:ctrlPr>
                        </m:fPr>
                        <m:num>
                          <m:r>
                            <a:rPr lang="lv-LV" b="0" i="1" smtClean="0">
                              <a:latin typeface="Cambria Math" panose="02040503050406030204" pitchFamily="18" charset="0"/>
                              <a:ea typeface="Cambria Math" panose="02040503050406030204" pitchFamily="18" charset="0"/>
                            </a:rPr>
                            <m:t>2439</m:t>
                          </m:r>
                        </m:num>
                        <m:den>
                          <m:r>
                            <a:rPr lang="lv-LV" b="0" i="1" smtClean="0">
                              <a:latin typeface="Cambria Math" panose="02040503050406030204" pitchFamily="18" charset="0"/>
                              <a:ea typeface="Cambria Math" panose="02040503050406030204" pitchFamily="18" charset="0"/>
                            </a:rPr>
                            <m:t>99999</m:t>
                          </m:r>
                        </m:den>
                      </m:f>
                    </m:oMath>
                  </m:oMathPara>
                </a14:m>
                <a:endParaRPr lang="lv-LV" dirty="0"/>
              </a:p>
              <a:p>
                <a:r>
                  <a:rPr lang="lv-LV" dirty="0"/>
                  <a:t>T.i. </a:t>
                </a:r>
                <a14:m>
                  <m:oMath xmlns:m="http://schemas.openxmlformats.org/officeDocument/2006/math">
                    <m:f>
                      <m:fPr>
                        <m:ctrlPr>
                          <a:rPr lang="lv-LV" i="1" smtClean="0">
                            <a:latin typeface="Cambria Math" panose="02040503050406030204" pitchFamily="18" charset="0"/>
                          </a:rPr>
                        </m:ctrlPr>
                      </m:fPr>
                      <m:num>
                        <m:r>
                          <a:rPr lang="lv-LV" b="0" i="1" smtClean="0">
                            <a:latin typeface="Cambria Math" panose="02040503050406030204" pitchFamily="18" charset="0"/>
                          </a:rPr>
                          <m:t>1</m:t>
                        </m:r>
                      </m:num>
                      <m:den>
                        <m:r>
                          <a:rPr lang="lv-LV" b="0" i="1" smtClean="0">
                            <a:latin typeface="Cambria Math" panose="02040503050406030204" pitchFamily="18" charset="0"/>
                          </a:rPr>
                          <m:t>17</m:t>
                        </m:r>
                      </m:den>
                    </m:f>
                    <m:r>
                      <a:rPr lang="lv-LV" b="0" i="1" smtClean="0">
                        <a:latin typeface="Cambria Math" panose="02040503050406030204" pitchFamily="18" charset="0"/>
                      </a:rPr>
                      <m:t>=</m:t>
                    </m:r>
                    <m:f>
                      <m:fPr>
                        <m:ctrlPr>
                          <a:rPr lang="lv-LV" b="0" i="1" smtClean="0">
                            <a:latin typeface="Cambria Math" panose="02040503050406030204" pitchFamily="18" charset="0"/>
                          </a:rPr>
                        </m:ctrlPr>
                      </m:fPr>
                      <m:num>
                        <m:r>
                          <a:rPr lang="lv-LV" b="0" i="1" smtClean="0">
                            <a:latin typeface="Cambria Math" panose="02040503050406030204" pitchFamily="18" charset="0"/>
                          </a:rPr>
                          <m:t>2439</m:t>
                        </m:r>
                      </m:num>
                      <m:den>
                        <m:r>
                          <a:rPr lang="lv-LV" b="0" i="1" smtClean="0">
                            <a:latin typeface="Cambria Math" panose="02040503050406030204" pitchFamily="18" charset="0"/>
                          </a:rPr>
                          <m:t>99999</m:t>
                        </m:r>
                      </m:den>
                    </m:f>
                  </m:oMath>
                </a14:m>
                <a:r>
                  <a:rPr lang="lv-LV" dirty="0"/>
                  <a:t> un </a:t>
                </a:r>
                <a14:m>
                  <m:oMath xmlns:m="http://schemas.openxmlformats.org/officeDocument/2006/math">
                    <m:r>
                      <a:rPr lang="lv-LV" b="0" i="1" smtClean="0">
                        <a:latin typeface="Cambria Math" panose="02040503050406030204" pitchFamily="18" charset="0"/>
                      </a:rPr>
                      <m:t>99999</m:t>
                    </m:r>
                  </m:oMath>
                </a14:m>
                <a:r>
                  <a:rPr lang="lv-LV" dirty="0"/>
                  <a:t> dalās ar </a:t>
                </a:r>
                <a14:m>
                  <m:oMath xmlns:m="http://schemas.openxmlformats.org/officeDocument/2006/math">
                    <m:r>
                      <a:rPr lang="lv-LV" b="0" i="1" smtClean="0">
                        <a:latin typeface="Cambria Math" panose="02040503050406030204" pitchFamily="18" charset="0"/>
                      </a:rPr>
                      <m:t>41</m:t>
                    </m:r>
                  </m:oMath>
                </a14:m>
                <a:r>
                  <a:rPr lang="lv-LV" dirty="0"/>
                  <a:t>.</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3"/>
                <a:stretch>
                  <a:fillRect l="-2163" t="-497" b="-2649"/>
                </a:stretch>
              </a:blipFill>
            </p:spPr>
            <p:txBody>
              <a:bodyPr/>
              <a:lstStyle/>
              <a:p>
                <a:r>
                  <a:rPr lang="en-US">
                    <a:noFill/>
                  </a:rPr>
                  <a:t> </a:t>
                </a:r>
              </a:p>
            </p:txBody>
          </p:sp>
        </mc:Fallback>
      </mc:AlternateContent>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896705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Autofit/>
              </a:bodyPr>
              <a:lstStyle/>
              <a:p>
                <a:r>
                  <a:rPr lang="lv-LV" b="1" dirty="0"/>
                  <a:t>Piemērs: </a:t>
                </a:r>
                <a:r>
                  <a:rPr lang="lv-LV" dirty="0"/>
                  <a:t>Ja uzrakstītu skaitli ar </a:t>
                </a:r>
                <a14:m>
                  <m:oMath xmlns:m="http://schemas.openxmlformats.org/officeDocument/2006/math">
                    <m:r>
                      <a:rPr lang="lv-LV" b="0" i="1" smtClean="0">
                        <a:latin typeface="Cambria Math" panose="02040503050406030204" pitchFamily="18" charset="0"/>
                      </a:rPr>
                      <m:t>5</m:t>
                    </m:r>
                    <m:r>
                      <a:rPr lang="lv-LV" b="0" i="1" smtClean="0">
                        <a:latin typeface="Cambria Math" panose="02040503050406030204" pitchFamily="18" charset="0"/>
                        <a:ea typeface="Cambria Math" panose="02040503050406030204" pitchFamily="18" charset="0"/>
                      </a:rPr>
                      <m:t>∙</m:t>
                    </m:r>
                    <m:sSup>
                      <m:sSupPr>
                        <m:ctrlPr>
                          <a:rPr lang="lv-LV" b="0" i="1" smtClean="0">
                            <a:latin typeface="Cambria Math" panose="02040503050406030204" pitchFamily="18" charset="0"/>
                            <a:ea typeface="Cambria Math" panose="02040503050406030204" pitchFamily="18" charset="0"/>
                          </a:rPr>
                        </m:ctrlPr>
                      </m:sSupPr>
                      <m:e>
                        <m:r>
                          <a:rPr lang="lv-LV" b="0" i="1" smtClean="0">
                            <a:latin typeface="Cambria Math" panose="02040503050406030204" pitchFamily="18" charset="0"/>
                            <a:ea typeface="Cambria Math" panose="02040503050406030204" pitchFamily="18" charset="0"/>
                          </a:rPr>
                          <m:t>41</m:t>
                        </m:r>
                      </m:e>
                      <m:sup>
                        <m:r>
                          <a:rPr lang="lv-LV" b="0" i="1" smtClean="0">
                            <a:latin typeface="Cambria Math" panose="02040503050406030204" pitchFamily="18" charset="0"/>
                            <a:ea typeface="Cambria Math" panose="02040503050406030204" pitchFamily="18" charset="0"/>
                          </a:rPr>
                          <m:t>2</m:t>
                        </m:r>
                      </m:sup>
                    </m:sSup>
                    <m:r>
                      <a:rPr lang="lv-LV" b="0" i="1" smtClean="0">
                        <a:latin typeface="Cambria Math" panose="02040503050406030204" pitchFamily="18" charset="0"/>
                        <a:ea typeface="Cambria Math" panose="02040503050406030204" pitchFamily="18" charset="0"/>
                      </a:rPr>
                      <m:t>=8405</m:t>
                    </m:r>
                  </m:oMath>
                </a14:m>
                <a:r>
                  <a:rPr lang="lv-LV" dirty="0"/>
                  <a:t> deviņniekiem, tad lielākā skaitļa </a:t>
                </a:r>
                <a14:m>
                  <m:oMath xmlns:m="http://schemas.openxmlformats.org/officeDocument/2006/math">
                    <m:r>
                      <a:rPr lang="lv-LV" i="1" dirty="0" smtClean="0">
                        <a:latin typeface="Cambria Math" panose="02040503050406030204" pitchFamily="18" charset="0"/>
                      </a:rPr>
                      <m:t>41</m:t>
                    </m:r>
                  </m:oMath>
                </a14:m>
                <a:r>
                  <a:rPr lang="lv-LV" dirty="0"/>
                  <a:t> pakāpe ar ko tas dalās būtu:</a:t>
                </a:r>
              </a:p>
              <a:p>
                <a:pPr/>
                <a14:m>
                  <m:oMathPara xmlns:m="http://schemas.openxmlformats.org/officeDocument/2006/math">
                    <m:oMathParaPr>
                      <m:jc m:val="centerGroup"/>
                    </m:oMathParaPr>
                    <m:oMath xmlns:m="http://schemas.openxmlformats.org/officeDocument/2006/math">
                      <m:sSub>
                        <m:sSubPr>
                          <m:ctrlPr>
                            <a:rPr lang="lv-LV" i="1" smtClean="0">
                              <a:solidFill>
                                <a:srgbClr val="FF0000"/>
                              </a:solidFill>
                              <a:latin typeface="Cambria Math" panose="02040503050406030204" pitchFamily="18" charset="0"/>
                            </a:rPr>
                          </m:ctrlPr>
                        </m:sSubPr>
                        <m:e>
                          <m:r>
                            <a:rPr lang="lv-LV" i="1">
                              <a:solidFill>
                                <a:srgbClr val="FF0000"/>
                              </a:solidFill>
                              <a:latin typeface="Cambria Math" panose="02040503050406030204" pitchFamily="18" charset="0"/>
                            </a:rPr>
                            <m:t>𝑣</m:t>
                          </m:r>
                        </m:e>
                        <m:sub>
                          <m:r>
                            <a:rPr lang="lv-LV" b="0" i="1" smtClean="0">
                              <a:solidFill>
                                <a:srgbClr val="FF0000"/>
                              </a:solidFill>
                              <a:latin typeface="Cambria Math" panose="02040503050406030204" pitchFamily="18" charset="0"/>
                            </a:rPr>
                            <m:t>41</m:t>
                          </m:r>
                        </m:sub>
                      </m:sSub>
                      <m:d>
                        <m:dPr>
                          <m:ctrlPr>
                            <a:rPr lang="lv-LV" i="1">
                              <a:solidFill>
                                <a:srgbClr val="FF0000"/>
                              </a:solidFill>
                              <a:latin typeface="Cambria Math" panose="02040503050406030204" pitchFamily="18" charset="0"/>
                            </a:rPr>
                          </m:ctrlPr>
                        </m:dPr>
                        <m:e>
                          <m:sSup>
                            <m:sSupPr>
                              <m:ctrlPr>
                                <a:rPr lang="lv-LV" i="1">
                                  <a:solidFill>
                                    <a:srgbClr val="FF0000"/>
                                  </a:solidFill>
                                  <a:latin typeface="Cambria Math" panose="02040503050406030204" pitchFamily="18" charset="0"/>
                                </a:rPr>
                              </m:ctrlPr>
                            </m:sSupPr>
                            <m:e>
                              <m:r>
                                <a:rPr lang="lv-LV" b="0" i="1" smtClean="0">
                                  <a:solidFill>
                                    <a:srgbClr val="FF0000"/>
                                  </a:solidFill>
                                  <a:latin typeface="Cambria Math" panose="02040503050406030204" pitchFamily="18" charset="0"/>
                                </a:rPr>
                                <m:t>10</m:t>
                              </m:r>
                            </m:e>
                            <m:sup>
                              <m:d>
                                <m:dPr>
                                  <m:ctrlPr>
                                    <a:rPr lang="lv-LV" i="1" smtClean="0">
                                      <a:solidFill>
                                        <a:srgbClr val="FF0000"/>
                                      </a:solidFill>
                                      <a:latin typeface="Cambria Math" panose="02040503050406030204" pitchFamily="18" charset="0"/>
                                    </a:rPr>
                                  </m:ctrlPr>
                                </m:dPr>
                                <m:e>
                                  <m:r>
                                    <a:rPr lang="lv-LV" b="0" i="1" smtClean="0">
                                      <a:solidFill>
                                        <a:srgbClr val="FF0000"/>
                                      </a:solidFill>
                                      <a:latin typeface="Cambria Math" panose="02040503050406030204" pitchFamily="18" charset="0"/>
                                    </a:rPr>
                                    <m:t>5</m:t>
                                  </m:r>
                                  <m:r>
                                    <a:rPr lang="lv-LV" b="0" i="1" smtClean="0">
                                      <a:solidFill>
                                        <a:srgbClr val="FF0000"/>
                                      </a:solidFill>
                                      <a:latin typeface="Cambria Math" panose="02040503050406030204" pitchFamily="18" charset="0"/>
                                      <a:ea typeface="Cambria Math" panose="02040503050406030204" pitchFamily="18" charset="0"/>
                                    </a:rPr>
                                    <m:t>∙</m:t>
                                  </m:r>
                                  <m:sSup>
                                    <m:sSupPr>
                                      <m:ctrlPr>
                                        <a:rPr lang="lv-LV" b="0" i="1" smtClean="0">
                                          <a:solidFill>
                                            <a:srgbClr val="FF0000"/>
                                          </a:solidFill>
                                          <a:latin typeface="Cambria Math" panose="02040503050406030204" pitchFamily="18" charset="0"/>
                                          <a:ea typeface="Cambria Math" panose="02040503050406030204" pitchFamily="18" charset="0"/>
                                        </a:rPr>
                                      </m:ctrlPr>
                                    </m:sSupPr>
                                    <m:e>
                                      <m:r>
                                        <a:rPr lang="lv-LV" b="0" i="1" smtClean="0">
                                          <a:solidFill>
                                            <a:srgbClr val="FF0000"/>
                                          </a:solidFill>
                                          <a:latin typeface="Cambria Math" panose="02040503050406030204" pitchFamily="18" charset="0"/>
                                          <a:ea typeface="Cambria Math" panose="02040503050406030204" pitchFamily="18" charset="0"/>
                                        </a:rPr>
                                        <m:t>41</m:t>
                                      </m:r>
                                    </m:e>
                                    <m:sup>
                                      <m:r>
                                        <a:rPr lang="lv-LV" b="0" i="1" smtClean="0">
                                          <a:solidFill>
                                            <a:srgbClr val="FF0000"/>
                                          </a:solidFill>
                                          <a:latin typeface="Cambria Math" panose="02040503050406030204" pitchFamily="18" charset="0"/>
                                          <a:ea typeface="Cambria Math" panose="02040503050406030204" pitchFamily="18" charset="0"/>
                                        </a:rPr>
                                        <m:t>2</m:t>
                                      </m:r>
                                    </m:sup>
                                  </m:sSup>
                                </m:e>
                              </m:d>
                            </m:sup>
                          </m:sSup>
                          <m:r>
                            <a:rPr lang="lv-LV" i="1">
                              <a:solidFill>
                                <a:srgbClr val="FF0000"/>
                              </a:solidFill>
                              <a:latin typeface="Cambria Math" panose="02040503050406030204" pitchFamily="18" charset="0"/>
                            </a:rPr>
                            <m:t>−</m:t>
                          </m:r>
                          <m:sSup>
                            <m:sSupPr>
                              <m:ctrlPr>
                                <a:rPr lang="lv-LV" i="1">
                                  <a:solidFill>
                                    <a:srgbClr val="FF0000"/>
                                  </a:solidFill>
                                  <a:latin typeface="Cambria Math" panose="02040503050406030204" pitchFamily="18" charset="0"/>
                                </a:rPr>
                              </m:ctrlPr>
                            </m:sSupPr>
                            <m:e>
                              <m:r>
                                <a:rPr lang="lv-LV" b="0" i="1" smtClean="0">
                                  <a:solidFill>
                                    <a:srgbClr val="FF0000"/>
                                  </a:solidFill>
                                  <a:latin typeface="Cambria Math" panose="02040503050406030204" pitchFamily="18" charset="0"/>
                                </a:rPr>
                                <m:t>1</m:t>
                              </m:r>
                            </m:e>
                            <m:sup>
                              <m:d>
                                <m:dPr>
                                  <m:ctrlPr>
                                    <a:rPr lang="lv-LV" i="1" smtClean="0">
                                      <a:solidFill>
                                        <a:srgbClr val="FF0000"/>
                                      </a:solidFill>
                                      <a:latin typeface="Cambria Math" panose="02040503050406030204" pitchFamily="18" charset="0"/>
                                    </a:rPr>
                                  </m:ctrlPr>
                                </m:dPr>
                                <m:e>
                                  <m:r>
                                    <a:rPr lang="lv-LV" b="0" i="1" smtClean="0">
                                      <a:solidFill>
                                        <a:srgbClr val="FF0000"/>
                                      </a:solidFill>
                                      <a:latin typeface="Cambria Math" panose="02040503050406030204" pitchFamily="18" charset="0"/>
                                    </a:rPr>
                                    <m:t>5</m:t>
                                  </m:r>
                                  <m:r>
                                    <a:rPr lang="lv-LV" b="0" i="1" smtClean="0">
                                      <a:solidFill>
                                        <a:srgbClr val="FF0000"/>
                                      </a:solidFill>
                                      <a:latin typeface="Cambria Math" panose="02040503050406030204" pitchFamily="18" charset="0"/>
                                      <a:ea typeface="Cambria Math" panose="02040503050406030204" pitchFamily="18" charset="0"/>
                                    </a:rPr>
                                    <m:t>∙</m:t>
                                  </m:r>
                                  <m:sSup>
                                    <m:sSupPr>
                                      <m:ctrlPr>
                                        <a:rPr lang="lv-LV" b="0" i="1" smtClean="0">
                                          <a:solidFill>
                                            <a:srgbClr val="FF0000"/>
                                          </a:solidFill>
                                          <a:latin typeface="Cambria Math" panose="02040503050406030204" pitchFamily="18" charset="0"/>
                                          <a:ea typeface="Cambria Math" panose="02040503050406030204" pitchFamily="18" charset="0"/>
                                        </a:rPr>
                                      </m:ctrlPr>
                                    </m:sSupPr>
                                    <m:e>
                                      <m:r>
                                        <a:rPr lang="lv-LV" b="0" i="1" smtClean="0">
                                          <a:solidFill>
                                            <a:srgbClr val="FF0000"/>
                                          </a:solidFill>
                                          <a:latin typeface="Cambria Math" panose="02040503050406030204" pitchFamily="18" charset="0"/>
                                          <a:ea typeface="Cambria Math" panose="02040503050406030204" pitchFamily="18" charset="0"/>
                                        </a:rPr>
                                        <m:t>41</m:t>
                                      </m:r>
                                    </m:e>
                                    <m:sup>
                                      <m:r>
                                        <a:rPr lang="lv-LV" b="0" i="1" smtClean="0">
                                          <a:solidFill>
                                            <a:srgbClr val="FF0000"/>
                                          </a:solidFill>
                                          <a:latin typeface="Cambria Math" panose="02040503050406030204" pitchFamily="18" charset="0"/>
                                          <a:ea typeface="Cambria Math" panose="02040503050406030204" pitchFamily="18" charset="0"/>
                                        </a:rPr>
                                        <m:t>2</m:t>
                                      </m:r>
                                    </m:sup>
                                  </m:sSup>
                                </m:e>
                              </m:d>
                            </m:sup>
                          </m:sSup>
                        </m:e>
                      </m:d>
                      <m:r>
                        <a:rPr lang="lv-LV" i="1">
                          <a:latin typeface="Cambria Math" panose="02040503050406030204" pitchFamily="18" charset="0"/>
                        </a:rPr>
                        <m:t>=</m:t>
                      </m:r>
                    </m:oMath>
                  </m:oMathPara>
                </a14:m>
                <a:endParaRPr lang="lv-LV" dirty="0"/>
              </a:p>
              <a:p>
                <a:pPr/>
                <a14:m>
                  <m:oMathPara xmlns:m="http://schemas.openxmlformats.org/officeDocument/2006/math">
                    <m:oMathParaPr>
                      <m:jc m:val="centerGroup"/>
                    </m:oMathParaPr>
                    <m:oMath xmlns:m="http://schemas.openxmlformats.org/officeDocument/2006/math">
                      <m:sSub>
                        <m:sSubPr>
                          <m:ctrlPr>
                            <a:rPr lang="lv-LV" i="1">
                              <a:latin typeface="Cambria Math" panose="02040503050406030204" pitchFamily="18" charset="0"/>
                            </a:rPr>
                          </m:ctrlPr>
                        </m:sSubPr>
                        <m:e>
                          <m:r>
                            <a:rPr lang="lv-LV" i="1">
                              <a:latin typeface="Cambria Math" panose="02040503050406030204" pitchFamily="18" charset="0"/>
                            </a:rPr>
                            <m:t>𝑣</m:t>
                          </m:r>
                        </m:e>
                        <m:sub>
                          <m:r>
                            <a:rPr lang="lv-LV" i="1">
                              <a:latin typeface="Cambria Math" panose="02040503050406030204" pitchFamily="18" charset="0"/>
                            </a:rPr>
                            <m:t>41</m:t>
                          </m:r>
                        </m:sub>
                      </m:sSub>
                      <m:d>
                        <m:dPr>
                          <m:ctrlPr>
                            <a:rPr lang="lv-LV" i="1">
                              <a:latin typeface="Cambria Math" panose="02040503050406030204" pitchFamily="18" charset="0"/>
                            </a:rPr>
                          </m:ctrlPr>
                        </m:dPr>
                        <m:e>
                          <m:sSup>
                            <m:sSupPr>
                              <m:ctrlPr>
                                <a:rPr lang="lv-LV" i="1">
                                  <a:latin typeface="Cambria Math" panose="02040503050406030204" pitchFamily="18" charset="0"/>
                                </a:rPr>
                              </m:ctrlPr>
                            </m:sSupPr>
                            <m:e>
                              <m:d>
                                <m:dPr>
                                  <m:ctrlPr>
                                    <a:rPr lang="lv-LV" i="1" smtClean="0">
                                      <a:latin typeface="Cambria Math" panose="02040503050406030204" pitchFamily="18" charset="0"/>
                                    </a:rPr>
                                  </m:ctrlPr>
                                </m:dPr>
                                <m:e>
                                  <m:sSup>
                                    <m:sSupPr>
                                      <m:ctrlPr>
                                        <a:rPr lang="lv-LV" i="1" smtClean="0">
                                          <a:latin typeface="Cambria Math" panose="02040503050406030204" pitchFamily="18" charset="0"/>
                                        </a:rPr>
                                      </m:ctrlPr>
                                    </m:sSupPr>
                                    <m:e>
                                      <m:r>
                                        <a:rPr lang="lv-LV" b="0" i="1" smtClean="0">
                                          <a:latin typeface="Cambria Math" panose="02040503050406030204" pitchFamily="18" charset="0"/>
                                        </a:rPr>
                                        <m:t>10</m:t>
                                      </m:r>
                                    </m:e>
                                    <m:sup>
                                      <m:r>
                                        <a:rPr lang="lv-LV" b="0" i="1" smtClean="0">
                                          <a:latin typeface="Cambria Math" panose="02040503050406030204" pitchFamily="18" charset="0"/>
                                        </a:rPr>
                                        <m:t>5</m:t>
                                      </m:r>
                                    </m:sup>
                                  </m:sSup>
                                </m:e>
                              </m:d>
                            </m:e>
                            <m:sup>
                              <m:d>
                                <m:dPr>
                                  <m:ctrlPr>
                                    <a:rPr lang="lv-LV" i="1" smtClean="0">
                                      <a:latin typeface="Cambria Math" panose="02040503050406030204" pitchFamily="18" charset="0"/>
                                    </a:rPr>
                                  </m:ctrlPr>
                                </m:dPr>
                                <m:e>
                                  <m:sSup>
                                    <m:sSupPr>
                                      <m:ctrlPr>
                                        <a:rPr lang="lv-LV" i="1">
                                          <a:latin typeface="Cambria Math" panose="02040503050406030204" pitchFamily="18" charset="0"/>
                                          <a:ea typeface="Cambria Math" panose="02040503050406030204" pitchFamily="18" charset="0"/>
                                        </a:rPr>
                                      </m:ctrlPr>
                                    </m:sSupPr>
                                    <m:e>
                                      <m:r>
                                        <a:rPr lang="lv-LV" i="1">
                                          <a:latin typeface="Cambria Math" panose="02040503050406030204" pitchFamily="18" charset="0"/>
                                          <a:ea typeface="Cambria Math" panose="02040503050406030204" pitchFamily="18" charset="0"/>
                                        </a:rPr>
                                        <m:t>41</m:t>
                                      </m:r>
                                    </m:e>
                                    <m:sup>
                                      <m:r>
                                        <a:rPr lang="lv-LV" i="1">
                                          <a:latin typeface="Cambria Math" panose="02040503050406030204" pitchFamily="18" charset="0"/>
                                          <a:ea typeface="Cambria Math" panose="02040503050406030204" pitchFamily="18" charset="0"/>
                                        </a:rPr>
                                        <m:t>2</m:t>
                                      </m:r>
                                    </m:sup>
                                  </m:sSup>
                                </m:e>
                              </m:d>
                            </m:sup>
                          </m:sSup>
                          <m:r>
                            <a:rPr lang="lv-LV" i="1">
                              <a:latin typeface="Cambria Math" panose="02040503050406030204" pitchFamily="18" charset="0"/>
                            </a:rPr>
                            <m:t>−</m:t>
                          </m:r>
                          <m:sSup>
                            <m:sSupPr>
                              <m:ctrlPr>
                                <a:rPr lang="lv-LV" i="1">
                                  <a:latin typeface="Cambria Math" panose="02040503050406030204" pitchFamily="18" charset="0"/>
                                </a:rPr>
                              </m:ctrlPr>
                            </m:sSupPr>
                            <m:e>
                              <m:d>
                                <m:dPr>
                                  <m:ctrlPr>
                                    <a:rPr lang="lv-LV" i="1">
                                      <a:latin typeface="Cambria Math" panose="02040503050406030204" pitchFamily="18" charset="0"/>
                                    </a:rPr>
                                  </m:ctrlPr>
                                </m:dPr>
                                <m:e>
                                  <m:sSup>
                                    <m:sSupPr>
                                      <m:ctrlPr>
                                        <a:rPr lang="lv-LV" i="1">
                                          <a:latin typeface="Cambria Math" panose="02040503050406030204" pitchFamily="18" charset="0"/>
                                        </a:rPr>
                                      </m:ctrlPr>
                                    </m:sSupPr>
                                    <m:e>
                                      <m:r>
                                        <a:rPr lang="lv-LV" i="1">
                                          <a:latin typeface="Cambria Math" panose="02040503050406030204" pitchFamily="18" charset="0"/>
                                        </a:rPr>
                                        <m:t>1</m:t>
                                      </m:r>
                                    </m:e>
                                    <m:sup>
                                      <m:r>
                                        <a:rPr lang="lv-LV" i="1">
                                          <a:latin typeface="Cambria Math" panose="02040503050406030204" pitchFamily="18" charset="0"/>
                                        </a:rPr>
                                        <m:t>5</m:t>
                                      </m:r>
                                    </m:sup>
                                  </m:sSup>
                                </m:e>
                              </m:d>
                            </m:e>
                            <m:sup>
                              <m:d>
                                <m:dPr>
                                  <m:ctrlPr>
                                    <a:rPr lang="lv-LV" i="1">
                                      <a:latin typeface="Cambria Math" panose="02040503050406030204" pitchFamily="18" charset="0"/>
                                    </a:rPr>
                                  </m:ctrlPr>
                                </m:dPr>
                                <m:e>
                                  <m:sSup>
                                    <m:sSupPr>
                                      <m:ctrlPr>
                                        <a:rPr lang="lv-LV" i="1">
                                          <a:latin typeface="Cambria Math" panose="02040503050406030204" pitchFamily="18" charset="0"/>
                                          <a:ea typeface="Cambria Math" panose="02040503050406030204" pitchFamily="18" charset="0"/>
                                        </a:rPr>
                                      </m:ctrlPr>
                                    </m:sSupPr>
                                    <m:e>
                                      <m:r>
                                        <a:rPr lang="lv-LV" i="1">
                                          <a:latin typeface="Cambria Math" panose="02040503050406030204" pitchFamily="18" charset="0"/>
                                          <a:ea typeface="Cambria Math" panose="02040503050406030204" pitchFamily="18" charset="0"/>
                                        </a:rPr>
                                        <m:t>41</m:t>
                                      </m:r>
                                    </m:e>
                                    <m:sup>
                                      <m:r>
                                        <a:rPr lang="lv-LV" i="1">
                                          <a:latin typeface="Cambria Math" panose="02040503050406030204" pitchFamily="18" charset="0"/>
                                          <a:ea typeface="Cambria Math" panose="02040503050406030204" pitchFamily="18" charset="0"/>
                                        </a:rPr>
                                        <m:t>2</m:t>
                                      </m:r>
                                    </m:sup>
                                  </m:sSup>
                                </m:e>
                              </m:d>
                            </m:sup>
                          </m:sSup>
                        </m:e>
                      </m:d>
                    </m:oMath>
                  </m:oMathPara>
                </a14:m>
                <a:endParaRPr lang="lv-LV" dirty="0"/>
              </a:p>
              <a:p>
                <a:pPr/>
                <a14:m>
                  <m:oMathPara xmlns:m="http://schemas.openxmlformats.org/officeDocument/2006/math">
                    <m:oMathParaPr>
                      <m:jc m:val="centerGroup"/>
                    </m:oMathParaPr>
                    <m:oMath xmlns:m="http://schemas.openxmlformats.org/officeDocument/2006/math">
                      <m:sSub>
                        <m:sSubPr>
                          <m:ctrlPr>
                            <a:rPr lang="lv-LV" i="1">
                              <a:latin typeface="Cambria Math" panose="02040503050406030204" pitchFamily="18" charset="0"/>
                            </a:rPr>
                          </m:ctrlPr>
                        </m:sSubPr>
                        <m:e>
                          <m:r>
                            <a:rPr lang="lv-LV" i="1">
                              <a:latin typeface="Cambria Math" panose="02040503050406030204" pitchFamily="18" charset="0"/>
                            </a:rPr>
                            <m:t>𝑣</m:t>
                          </m:r>
                        </m:e>
                        <m:sub>
                          <m:r>
                            <a:rPr lang="lv-LV" b="0" i="1" smtClean="0">
                              <a:latin typeface="Cambria Math" panose="02040503050406030204" pitchFamily="18" charset="0"/>
                            </a:rPr>
                            <m:t>41</m:t>
                          </m:r>
                        </m:sub>
                      </m:sSub>
                      <m:d>
                        <m:dPr>
                          <m:ctrlPr>
                            <a:rPr lang="lv-LV" i="1">
                              <a:latin typeface="Cambria Math" panose="02040503050406030204" pitchFamily="18" charset="0"/>
                            </a:rPr>
                          </m:ctrlPr>
                        </m:dPr>
                        <m:e>
                          <m:sSup>
                            <m:sSupPr>
                              <m:ctrlPr>
                                <a:rPr lang="lv-LV" i="1" smtClean="0">
                                  <a:latin typeface="Cambria Math" panose="02040503050406030204" pitchFamily="18" charset="0"/>
                                </a:rPr>
                              </m:ctrlPr>
                            </m:sSupPr>
                            <m:e>
                              <m:r>
                                <a:rPr lang="lv-LV" b="0" i="1" smtClean="0">
                                  <a:latin typeface="Cambria Math" panose="02040503050406030204" pitchFamily="18" charset="0"/>
                                </a:rPr>
                                <m:t>10</m:t>
                              </m:r>
                            </m:e>
                            <m:sup>
                              <m:r>
                                <a:rPr lang="lv-LV" b="0" i="1" smtClean="0">
                                  <a:latin typeface="Cambria Math" panose="02040503050406030204" pitchFamily="18" charset="0"/>
                                </a:rPr>
                                <m:t>5</m:t>
                              </m:r>
                            </m:sup>
                          </m:sSup>
                          <m:r>
                            <a:rPr lang="lv-LV" i="1">
                              <a:latin typeface="Cambria Math" panose="02040503050406030204" pitchFamily="18" charset="0"/>
                            </a:rPr>
                            <m:t>−</m:t>
                          </m:r>
                          <m:sSup>
                            <m:sSupPr>
                              <m:ctrlPr>
                                <a:rPr lang="lv-LV" i="1" smtClean="0">
                                  <a:latin typeface="Cambria Math" panose="02040503050406030204" pitchFamily="18" charset="0"/>
                                </a:rPr>
                              </m:ctrlPr>
                            </m:sSupPr>
                            <m:e>
                              <m:r>
                                <a:rPr lang="lv-LV" b="0" i="1" smtClean="0">
                                  <a:latin typeface="Cambria Math" panose="02040503050406030204" pitchFamily="18" charset="0"/>
                                </a:rPr>
                                <m:t>1</m:t>
                              </m:r>
                            </m:e>
                            <m:sup>
                              <m:r>
                                <a:rPr lang="lv-LV" b="0" i="1" smtClean="0">
                                  <a:latin typeface="Cambria Math" panose="02040503050406030204" pitchFamily="18" charset="0"/>
                                </a:rPr>
                                <m:t>5</m:t>
                              </m:r>
                            </m:sup>
                          </m:sSup>
                        </m:e>
                      </m:d>
                      <m:r>
                        <a:rPr lang="lv-LV" i="1">
                          <a:latin typeface="Cambria Math" panose="02040503050406030204" pitchFamily="18" charset="0"/>
                        </a:rPr>
                        <m:t>+</m:t>
                      </m:r>
                      <m:sSub>
                        <m:sSubPr>
                          <m:ctrlPr>
                            <a:rPr lang="lv-LV" i="1">
                              <a:latin typeface="Cambria Math" panose="02040503050406030204" pitchFamily="18" charset="0"/>
                            </a:rPr>
                          </m:ctrlPr>
                        </m:sSubPr>
                        <m:e>
                          <m:r>
                            <a:rPr lang="lv-LV" i="1">
                              <a:latin typeface="Cambria Math" panose="02040503050406030204" pitchFamily="18" charset="0"/>
                            </a:rPr>
                            <m:t>𝑣</m:t>
                          </m:r>
                        </m:e>
                        <m:sub>
                          <m:r>
                            <a:rPr lang="lv-LV" b="0" i="1" smtClean="0">
                              <a:latin typeface="Cambria Math" panose="02040503050406030204" pitchFamily="18" charset="0"/>
                            </a:rPr>
                            <m:t>41</m:t>
                          </m:r>
                        </m:sub>
                      </m:sSub>
                      <m:d>
                        <m:dPr>
                          <m:ctrlPr>
                            <a:rPr lang="lv-LV" i="1">
                              <a:latin typeface="Cambria Math" panose="02040503050406030204" pitchFamily="18" charset="0"/>
                            </a:rPr>
                          </m:ctrlPr>
                        </m:dPr>
                        <m:e>
                          <m:sSup>
                            <m:sSupPr>
                              <m:ctrlPr>
                                <a:rPr lang="lv-LV" i="1" smtClean="0">
                                  <a:latin typeface="Cambria Math" panose="02040503050406030204" pitchFamily="18" charset="0"/>
                                </a:rPr>
                              </m:ctrlPr>
                            </m:sSupPr>
                            <m:e>
                              <m:r>
                                <a:rPr lang="lv-LV" b="0" i="1" smtClean="0">
                                  <a:latin typeface="Cambria Math" panose="02040503050406030204" pitchFamily="18" charset="0"/>
                                </a:rPr>
                                <m:t>41</m:t>
                              </m:r>
                            </m:e>
                            <m:sup>
                              <m:r>
                                <a:rPr lang="lv-LV" b="0" i="1" smtClean="0">
                                  <a:latin typeface="Cambria Math" panose="02040503050406030204" pitchFamily="18" charset="0"/>
                                </a:rPr>
                                <m:t>2</m:t>
                              </m:r>
                            </m:sup>
                          </m:sSup>
                        </m:e>
                      </m:d>
                      <m:r>
                        <a:rPr lang="lv-LV" b="0" i="1" smtClean="0">
                          <a:latin typeface="Cambria Math" panose="02040503050406030204" pitchFamily="18" charset="0"/>
                        </a:rPr>
                        <m:t>=1+2=3.</m:t>
                      </m:r>
                    </m:oMath>
                  </m:oMathPara>
                </a14:m>
                <a:endParaRPr lang="lv-LV" dirty="0"/>
              </a:p>
              <a:p>
                <a:r>
                  <a:rPr lang="lv-LV" dirty="0"/>
                  <a:t>Ievērosim, ka LTE lemmu nevar pielietot uzreiz izteiksmei </a:t>
                </a:r>
                <a14:m>
                  <m:oMath xmlns:m="http://schemas.openxmlformats.org/officeDocument/2006/math">
                    <m:sSup>
                      <m:sSupPr>
                        <m:ctrlPr>
                          <a:rPr lang="lv-LV" i="1">
                            <a:solidFill>
                              <a:srgbClr val="FF0000"/>
                            </a:solidFill>
                            <a:latin typeface="Cambria Math" panose="02040503050406030204" pitchFamily="18" charset="0"/>
                          </a:rPr>
                        </m:ctrlPr>
                      </m:sSupPr>
                      <m:e>
                        <m:r>
                          <a:rPr lang="lv-LV" i="1">
                            <a:solidFill>
                              <a:srgbClr val="FF0000"/>
                            </a:solidFill>
                            <a:latin typeface="Cambria Math" panose="02040503050406030204" pitchFamily="18" charset="0"/>
                          </a:rPr>
                          <m:t>10</m:t>
                        </m:r>
                      </m:e>
                      <m:sup>
                        <m:d>
                          <m:dPr>
                            <m:ctrlPr>
                              <a:rPr lang="lv-LV" i="1">
                                <a:solidFill>
                                  <a:srgbClr val="FF0000"/>
                                </a:solidFill>
                                <a:latin typeface="Cambria Math" panose="02040503050406030204" pitchFamily="18" charset="0"/>
                              </a:rPr>
                            </m:ctrlPr>
                          </m:dPr>
                          <m:e>
                            <m:r>
                              <a:rPr lang="lv-LV" i="1">
                                <a:solidFill>
                                  <a:srgbClr val="FF0000"/>
                                </a:solidFill>
                                <a:latin typeface="Cambria Math" panose="02040503050406030204" pitchFamily="18" charset="0"/>
                              </a:rPr>
                              <m:t>5</m:t>
                            </m:r>
                            <m:r>
                              <a:rPr lang="lv-LV" i="1">
                                <a:solidFill>
                                  <a:srgbClr val="FF0000"/>
                                </a:solidFill>
                                <a:latin typeface="Cambria Math" panose="02040503050406030204" pitchFamily="18" charset="0"/>
                                <a:ea typeface="Cambria Math" panose="02040503050406030204" pitchFamily="18" charset="0"/>
                              </a:rPr>
                              <m:t>∙</m:t>
                            </m:r>
                            <m:sSup>
                              <m:sSupPr>
                                <m:ctrlPr>
                                  <a:rPr lang="lv-LV" i="1">
                                    <a:solidFill>
                                      <a:srgbClr val="FF0000"/>
                                    </a:solidFill>
                                    <a:latin typeface="Cambria Math" panose="02040503050406030204" pitchFamily="18" charset="0"/>
                                    <a:ea typeface="Cambria Math" panose="02040503050406030204" pitchFamily="18" charset="0"/>
                                  </a:rPr>
                                </m:ctrlPr>
                              </m:sSupPr>
                              <m:e>
                                <m:r>
                                  <a:rPr lang="lv-LV" i="1">
                                    <a:solidFill>
                                      <a:srgbClr val="FF0000"/>
                                    </a:solidFill>
                                    <a:latin typeface="Cambria Math" panose="02040503050406030204" pitchFamily="18" charset="0"/>
                                    <a:ea typeface="Cambria Math" panose="02040503050406030204" pitchFamily="18" charset="0"/>
                                  </a:rPr>
                                  <m:t>41</m:t>
                                </m:r>
                              </m:e>
                              <m:sup>
                                <m:r>
                                  <a:rPr lang="lv-LV" i="1">
                                    <a:solidFill>
                                      <a:srgbClr val="FF0000"/>
                                    </a:solidFill>
                                    <a:latin typeface="Cambria Math" panose="02040503050406030204" pitchFamily="18" charset="0"/>
                                    <a:ea typeface="Cambria Math" panose="02040503050406030204" pitchFamily="18" charset="0"/>
                                  </a:rPr>
                                  <m:t>2</m:t>
                                </m:r>
                              </m:sup>
                            </m:sSup>
                          </m:e>
                        </m:d>
                      </m:sup>
                    </m:sSup>
                    <m:r>
                      <a:rPr lang="lv-LV" i="1">
                        <a:solidFill>
                          <a:srgbClr val="FF0000"/>
                        </a:solidFill>
                        <a:latin typeface="Cambria Math" panose="02040503050406030204" pitchFamily="18" charset="0"/>
                      </a:rPr>
                      <m:t>−</m:t>
                    </m:r>
                    <m:sSup>
                      <m:sSupPr>
                        <m:ctrlPr>
                          <a:rPr lang="lv-LV" i="1">
                            <a:solidFill>
                              <a:srgbClr val="FF0000"/>
                            </a:solidFill>
                            <a:latin typeface="Cambria Math" panose="02040503050406030204" pitchFamily="18" charset="0"/>
                          </a:rPr>
                        </m:ctrlPr>
                      </m:sSupPr>
                      <m:e>
                        <m:r>
                          <a:rPr lang="lv-LV" i="1">
                            <a:solidFill>
                              <a:srgbClr val="FF0000"/>
                            </a:solidFill>
                            <a:latin typeface="Cambria Math" panose="02040503050406030204" pitchFamily="18" charset="0"/>
                          </a:rPr>
                          <m:t>1</m:t>
                        </m:r>
                      </m:e>
                      <m:sup>
                        <m:d>
                          <m:dPr>
                            <m:ctrlPr>
                              <a:rPr lang="lv-LV" i="1">
                                <a:solidFill>
                                  <a:srgbClr val="FF0000"/>
                                </a:solidFill>
                                <a:latin typeface="Cambria Math" panose="02040503050406030204" pitchFamily="18" charset="0"/>
                              </a:rPr>
                            </m:ctrlPr>
                          </m:dPr>
                          <m:e>
                            <m:r>
                              <a:rPr lang="lv-LV" i="1">
                                <a:solidFill>
                                  <a:srgbClr val="FF0000"/>
                                </a:solidFill>
                                <a:latin typeface="Cambria Math" panose="02040503050406030204" pitchFamily="18" charset="0"/>
                              </a:rPr>
                              <m:t>5</m:t>
                            </m:r>
                            <m:r>
                              <a:rPr lang="lv-LV" i="1">
                                <a:solidFill>
                                  <a:srgbClr val="FF0000"/>
                                </a:solidFill>
                                <a:latin typeface="Cambria Math" panose="02040503050406030204" pitchFamily="18" charset="0"/>
                                <a:ea typeface="Cambria Math" panose="02040503050406030204" pitchFamily="18" charset="0"/>
                              </a:rPr>
                              <m:t>∙</m:t>
                            </m:r>
                            <m:sSup>
                              <m:sSupPr>
                                <m:ctrlPr>
                                  <a:rPr lang="lv-LV" i="1">
                                    <a:solidFill>
                                      <a:srgbClr val="FF0000"/>
                                    </a:solidFill>
                                    <a:latin typeface="Cambria Math" panose="02040503050406030204" pitchFamily="18" charset="0"/>
                                    <a:ea typeface="Cambria Math" panose="02040503050406030204" pitchFamily="18" charset="0"/>
                                  </a:rPr>
                                </m:ctrlPr>
                              </m:sSupPr>
                              <m:e>
                                <m:r>
                                  <a:rPr lang="lv-LV" i="1">
                                    <a:solidFill>
                                      <a:srgbClr val="FF0000"/>
                                    </a:solidFill>
                                    <a:latin typeface="Cambria Math" panose="02040503050406030204" pitchFamily="18" charset="0"/>
                                    <a:ea typeface="Cambria Math" panose="02040503050406030204" pitchFamily="18" charset="0"/>
                                  </a:rPr>
                                  <m:t>41</m:t>
                                </m:r>
                              </m:e>
                              <m:sup>
                                <m:r>
                                  <a:rPr lang="lv-LV" i="1">
                                    <a:solidFill>
                                      <a:srgbClr val="FF0000"/>
                                    </a:solidFill>
                                    <a:latin typeface="Cambria Math" panose="02040503050406030204" pitchFamily="18" charset="0"/>
                                    <a:ea typeface="Cambria Math" panose="02040503050406030204" pitchFamily="18" charset="0"/>
                                  </a:rPr>
                                  <m:t>2</m:t>
                                </m:r>
                              </m:sup>
                            </m:sSup>
                          </m:e>
                        </m:d>
                      </m:sup>
                    </m:sSup>
                  </m:oMath>
                </a14:m>
                <a:r>
                  <a:rPr lang="lv-LV" dirty="0"/>
                  <a:t>, jo </a:t>
                </a:r>
                <a14:m>
                  <m:oMath xmlns:m="http://schemas.openxmlformats.org/officeDocument/2006/math">
                    <m:r>
                      <a:rPr lang="lv-LV" i="1" dirty="0" smtClean="0">
                        <a:latin typeface="Cambria Math" panose="02040503050406030204" pitchFamily="18" charset="0"/>
                      </a:rPr>
                      <m:t>10−1</m:t>
                    </m:r>
                  </m:oMath>
                </a14:m>
                <a:r>
                  <a:rPr lang="lv-LV" dirty="0"/>
                  <a:t> nedalās ar </a:t>
                </a:r>
                <a14:m>
                  <m:oMath xmlns:m="http://schemas.openxmlformats.org/officeDocument/2006/math">
                    <m:r>
                      <a:rPr lang="lv-LV" i="1" dirty="0" smtClean="0">
                        <a:latin typeface="Cambria Math" panose="02040503050406030204" pitchFamily="18" charset="0"/>
                      </a:rPr>
                      <m:t>41</m:t>
                    </m:r>
                  </m:oMath>
                </a14:m>
                <a:r>
                  <a:rPr lang="lv-LV" dirty="0"/>
                  <a:t>. Toties </a:t>
                </a:r>
                <a14:m>
                  <m:oMath xmlns:m="http://schemas.openxmlformats.org/officeDocument/2006/math">
                    <m:r>
                      <a:rPr lang="lv-LV" i="1" dirty="0" smtClean="0">
                        <a:latin typeface="Cambria Math" panose="02040503050406030204" pitchFamily="18" charset="0"/>
                      </a:rPr>
                      <m:t>100000−1</m:t>
                    </m:r>
                  </m:oMath>
                </a14:m>
                <a:r>
                  <a:rPr lang="lv-LV" dirty="0"/>
                  <a:t> = </a:t>
                </a:r>
                <a14:m>
                  <m:oMath xmlns:m="http://schemas.openxmlformats.org/officeDocument/2006/math">
                    <m:r>
                      <a:rPr lang="lv-LV" i="1" dirty="0" smtClean="0">
                        <a:latin typeface="Cambria Math" panose="02040503050406030204" pitchFamily="18" charset="0"/>
                      </a:rPr>
                      <m:t>99999 </m:t>
                    </m:r>
                  </m:oMath>
                </a14:m>
                <a:r>
                  <a:rPr lang="lv-LV" dirty="0"/>
                  <a:t>dalās ar </a:t>
                </a:r>
                <a14:m>
                  <m:oMath xmlns:m="http://schemas.openxmlformats.org/officeDocument/2006/math">
                    <m:r>
                      <a:rPr lang="lv-LV" i="1" dirty="0" smtClean="0">
                        <a:latin typeface="Cambria Math" panose="02040503050406030204" pitchFamily="18" charset="0"/>
                      </a:rPr>
                      <m:t>41</m:t>
                    </m:r>
                  </m:oMath>
                </a14:m>
                <a:r>
                  <a:rPr lang="lv-LV" dirty="0"/>
                  <a:t>.</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2163" t="-2318" r="-1081"/>
                </a:stretch>
              </a:blipFill>
            </p:spPr>
            <p:txBody>
              <a:bodyPr/>
              <a:lstStyle/>
              <a:p>
                <a:r>
                  <a:rPr lang="en-US">
                    <a:noFill/>
                  </a:rPr>
                  <a:t> </a:t>
                </a:r>
              </a:p>
            </p:txBody>
          </p:sp>
        </mc:Fallback>
      </mc:AlternateContent>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9590908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normAutofit/>
              </a:bodyPr>
              <a:lstStyle/>
              <a:p>
                <a:r>
                  <a:rPr lang="lv-LV" sz="2400" dirty="0"/>
                  <a:t>Ar </a:t>
                </a:r>
                <a14:m>
                  <m:oMath xmlns:m="http://schemas.openxmlformats.org/officeDocument/2006/math">
                    <m:r>
                      <a:rPr lang="lv-LV" sz="2400" i="1" dirty="0" smtClean="0">
                        <a:latin typeface="Cambria Math" panose="02040503050406030204" pitchFamily="18" charset="0"/>
                      </a:rPr>
                      <m:t>𝑃</m:t>
                    </m:r>
                    <m:r>
                      <a:rPr lang="lv-LV" sz="2400" i="1" dirty="0" smtClean="0">
                        <a:latin typeface="Cambria Math" panose="02040503050406030204" pitchFamily="18" charset="0"/>
                      </a:rPr>
                      <m:t>(</m:t>
                    </m:r>
                    <m:r>
                      <a:rPr lang="lv-LV" sz="2400" i="1" dirty="0" smtClean="0">
                        <a:latin typeface="Cambria Math" panose="02040503050406030204" pitchFamily="18" charset="0"/>
                      </a:rPr>
                      <m:t>𝑛</m:t>
                    </m:r>
                    <m:r>
                      <a:rPr lang="lv-LV" sz="2400" i="1" dirty="0" smtClean="0">
                        <a:latin typeface="Cambria Math" panose="02040503050406030204" pitchFamily="18" charset="0"/>
                      </a:rPr>
                      <m:t>)</m:t>
                    </m:r>
                  </m:oMath>
                </a14:m>
                <a:r>
                  <a:rPr lang="lv-LV" sz="2400" dirty="0"/>
                  <a:t> apzīmējam lielāko pirmskaitli, ar ko dalās </a:t>
                </a:r>
                <a14:m>
                  <m:oMath xmlns:m="http://schemas.openxmlformats.org/officeDocument/2006/math">
                    <m:r>
                      <a:rPr lang="lv-LV" sz="2400" i="1" dirty="0" smtClean="0">
                        <a:latin typeface="Cambria Math" panose="02040503050406030204" pitchFamily="18" charset="0"/>
                      </a:rPr>
                      <m:t>𝑛</m:t>
                    </m:r>
                  </m:oMath>
                </a14:m>
                <a:r>
                  <a:rPr lang="lv-LV" sz="2400" dirty="0"/>
                  <a:t>. Atrast</a:t>
                </a:r>
              </a:p>
              <a:p>
                <a:r>
                  <a:rPr lang="lv-LV" sz="2400" dirty="0"/>
                  <a:t>visus naturālos skaitļus </a:t>
                </a:r>
                <a14:m>
                  <m:oMath xmlns:m="http://schemas.openxmlformats.org/officeDocument/2006/math">
                    <m:r>
                      <a:rPr lang="lv-LV" sz="2400" i="1" dirty="0" smtClean="0">
                        <a:latin typeface="Cambria Math" panose="02040503050406030204" pitchFamily="18" charset="0"/>
                      </a:rPr>
                      <m:t>𝑛</m:t>
                    </m:r>
                    <m:r>
                      <a:rPr lang="lv-LV" sz="2400" i="1" dirty="0" smtClean="0">
                        <a:latin typeface="Cambria Math" panose="02040503050406030204" pitchFamily="18" charset="0"/>
                      </a:rPr>
                      <m:t> ≥ 2</m:t>
                    </m:r>
                  </m:oMath>
                </a14:m>
                <a:r>
                  <a:rPr lang="lv-LV" sz="2400" dirty="0"/>
                  <a:t>, kam</a:t>
                </a:r>
              </a:p>
              <a:p>
                <a:pPr/>
                <a14:m>
                  <m:oMathPara xmlns:m="http://schemas.openxmlformats.org/officeDocument/2006/math">
                    <m:oMathParaPr>
                      <m:jc m:val="centerGroup"/>
                    </m:oMathParaPr>
                    <m:oMath xmlns:m="http://schemas.openxmlformats.org/officeDocument/2006/math">
                      <m:r>
                        <a:rPr lang="lv-LV" sz="2400" b="0" i="1" smtClean="0">
                          <a:latin typeface="Cambria Math" panose="02040503050406030204" pitchFamily="18" charset="0"/>
                        </a:rPr>
                        <m:t>𝑃</m:t>
                      </m:r>
                      <m:d>
                        <m:dPr>
                          <m:ctrlPr>
                            <a:rPr lang="lv-LV" sz="2400" b="0" i="1" smtClean="0">
                              <a:latin typeface="Cambria Math" panose="02040503050406030204" pitchFamily="18" charset="0"/>
                            </a:rPr>
                          </m:ctrlPr>
                        </m:dPr>
                        <m:e>
                          <m:r>
                            <a:rPr lang="lv-LV" sz="2400" b="0" i="1" smtClean="0">
                              <a:latin typeface="Cambria Math" panose="02040503050406030204" pitchFamily="18" charset="0"/>
                            </a:rPr>
                            <m:t>𝑛</m:t>
                          </m:r>
                        </m:e>
                      </m:d>
                      <m:r>
                        <a:rPr lang="lv-LV" sz="2400" b="0" i="1" smtClean="0">
                          <a:latin typeface="Cambria Math" panose="02040503050406030204" pitchFamily="18" charset="0"/>
                        </a:rPr>
                        <m:t>+</m:t>
                      </m:r>
                      <m:d>
                        <m:dPr>
                          <m:begChr m:val="⌊"/>
                          <m:endChr m:val="⌋"/>
                          <m:ctrlPr>
                            <a:rPr lang="lv-LV" sz="2400" b="0" i="1" smtClean="0">
                              <a:latin typeface="Cambria Math" panose="02040503050406030204" pitchFamily="18" charset="0"/>
                            </a:rPr>
                          </m:ctrlPr>
                        </m:dPr>
                        <m:e>
                          <m:rad>
                            <m:radPr>
                              <m:degHide m:val="on"/>
                              <m:ctrlPr>
                                <a:rPr lang="lv-LV" sz="2400" b="0" i="1" smtClean="0">
                                  <a:latin typeface="Cambria Math" panose="02040503050406030204" pitchFamily="18" charset="0"/>
                                </a:rPr>
                              </m:ctrlPr>
                            </m:radPr>
                            <m:deg/>
                            <m:e>
                              <m:r>
                                <a:rPr lang="lv-LV" sz="2400" b="0" i="1" smtClean="0">
                                  <a:latin typeface="Cambria Math" panose="02040503050406030204" pitchFamily="18" charset="0"/>
                                </a:rPr>
                                <m:t>𝑛</m:t>
                              </m:r>
                            </m:e>
                          </m:rad>
                        </m:e>
                      </m:d>
                      <m:r>
                        <a:rPr lang="lv-LV" sz="2400" b="0" i="1" smtClean="0">
                          <a:latin typeface="Cambria Math" panose="02040503050406030204" pitchFamily="18" charset="0"/>
                        </a:rPr>
                        <m:t>=</m:t>
                      </m:r>
                      <m:r>
                        <a:rPr lang="lv-LV" sz="2400" b="0" i="1" smtClean="0">
                          <a:latin typeface="Cambria Math" panose="02040503050406030204" pitchFamily="18" charset="0"/>
                        </a:rPr>
                        <m:t>𝑃</m:t>
                      </m:r>
                      <m:d>
                        <m:dPr>
                          <m:ctrlPr>
                            <a:rPr lang="lv-LV" sz="2400" b="0" i="1" smtClean="0">
                              <a:latin typeface="Cambria Math" panose="02040503050406030204" pitchFamily="18" charset="0"/>
                            </a:rPr>
                          </m:ctrlPr>
                        </m:dPr>
                        <m:e>
                          <m:r>
                            <a:rPr lang="lv-LV" sz="2400" b="0" i="1" smtClean="0">
                              <a:latin typeface="Cambria Math" panose="02040503050406030204" pitchFamily="18" charset="0"/>
                            </a:rPr>
                            <m:t>𝑛</m:t>
                          </m:r>
                          <m:r>
                            <a:rPr lang="lv-LV" sz="2400" b="0" i="1" smtClean="0">
                              <a:latin typeface="Cambria Math" panose="02040503050406030204" pitchFamily="18" charset="0"/>
                            </a:rPr>
                            <m:t>+1</m:t>
                          </m:r>
                        </m:e>
                      </m:d>
                      <m:r>
                        <a:rPr lang="lv-LV" sz="2400" b="0" i="1" smtClean="0">
                          <a:latin typeface="Cambria Math" panose="02040503050406030204" pitchFamily="18" charset="0"/>
                        </a:rPr>
                        <m:t>+</m:t>
                      </m:r>
                      <m:d>
                        <m:dPr>
                          <m:begChr m:val="⌊"/>
                          <m:endChr m:val="⌋"/>
                          <m:ctrlPr>
                            <a:rPr lang="lv-LV" sz="2400" b="0" i="1" smtClean="0">
                              <a:latin typeface="Cambria Math" panose="02040503050406030204" pitchFamily="18" charset="0"/>
                            </a:rPr>
                          </m:ctrlPr>
                        </m:dPr>
                        <m:e>
                          <m:rad>
                            <m:radPr>
                              <m:degHide m:val="on"/>
                              <m:ctrlPr>
                                <a:rPr lang="lv-LV" sz="2400" i="1">
                                  <a:latin typeface="Cambria Math" panose="02040503050406030204" pitchFamily="18" charset="0"/>
                                </a:rPr>
                              </m:ctrlPr>
                            </m:radPr>
                            <m:deg/>
                            <m:e>
                              <m:r>
                                <a:rPr lang="lv-LV" sz="2400" i="1">
                                  <a:latin typeface="Cambria Math" panose="02040503050406030204" pitchFamily="18" charset="0"/>
                                </a:rPr>
                                <m:t>𝑛</m:t>
                              </m:r>
                              <m:r>
                                <a:rPr lang="lv-LV" sz="2400" i="1">
                                  <a:latin typeface="Cambria Math" panose="02040503050406030204" pitchFamily="18" charset="0"/>
                                </a:rPr>
                                <m:t>+1</m:t>
                              </m:r>
                            </m:e>
                          </m:rad>
                        </m:e>
                      </m:d>
                      <m:r>
                        <a:rPr lang="lv-LV" sz="2400" b="0" i="1" smtClean="0">
                          <a:latin typeface="Cambria Math" panose="02040503050406030204" pitchFamily="18" charset="0"/>
                        </a:rPr>
                        <m:t>.</m:t>
                      </m:r>
                    </m:oMath>
                  </m:oMathPara>
                </a14:m>
                <a:endParaRPr lang="lv-LV" sz="2400" dirty="0"/>
              </a:p>
              <a:p>
                <a:endParaRPr lang="lv-LV" sz="2400"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rotWithShape="0">
                <a:blip r:embed="rId2"/>
                <a:stretch>
                  <a:fillRect l="-2163" t="-2318"/>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en-US" dirty="0"/>
              <a:t>Bw2015.16</a:t>
            </a:r>
            <a:r>
              <a:rPr lang="lv-LV" dirty="0"/>
              <a:t> (Baltic Way 2015.g. Olimpiāde, 16.uzdevums)</a:t>
            </a:r>
            <a:endParaRPr lang="en-US" dirty="0"/>
          </a:p>
        </p:txBody>
      </p:sp>
    </p:spTree>
    <p:extLst>
      <p:ext uri="{BB962C8B-B14F-4D97-AF65-F5344CB8AC3E}">
        <p14:creationId xmlns:p14="http://schemas.microsoft.com/office/powerpoint/2010/main" val="42587822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mc:AlternateContent xmlns:mc="http://schemas.openxmlformats.org/markup-compatibility/2006" xmlns:a14="http://schemas.microsoft.com/office/drawing/2010/main">
        <mc:Choice Requires="a14">
          <p:sp>
            <p:nvSpPr>
              <p:cNvPr id="4" name="Title 3"/>
              <p:cNvSpPr>
                <a:spLocks noGrp="1"/>
              </p:cNvSpPr>
              <p:nvPr>
                <p:ph type="title"/>
              </p:nvPr>
            </p:nvSpPr>
            <p:spPr/>
            <p:txBody>
              <a:bodyPr/>
              <a:lstStyle/>
              <a:p>
                <a:r>
                  <a:rPr lang="lv-LV" dirty="0"/>
                  <a:t>LTE lemmas, ja </a:t>
                </a:r>
                <a14:m>
                  <m:oMath xmlns:m="http://schemas.openxmlformats.org/officeDocument/2006/math">
                    <m:r>
                      <a:rPr lang="lv-LV" i="1" dirty="0" smtClean="0">
                        <a:latin typeface="Cambria Math" panose="02040503050406030204" pitchFamily="18" charset="0"/>
                      </a:rPr>
                      <m:t>𝑝</m:t>
                    </m:r>
                    <m:r>
                      <a:rPr lang="lv-LV" i="1" dirty="0" smtClean="0">
                        <a:latin typeface="Cambria Math" panose="02040503050406030204" pitchFamily="18" charset="0"/>
                      </a:rPr>
                      <m:t>=2</m:t>
                    </m:r>
                  </m:oMath>
                </a14:m>
                <a:endParaRPr lang="en-US" dirty="0"/>
              </a:p>
            </p:txBody>
          </p:sp>
        </mc:Choice>
        <mc:Fallback xmlns="">
          <p:sp>
            <p:nvSpPr>
              <p:cNvPr id="4" name="Title 3"/>
              <p:cNvSpPr>
                <a:spLocks noGrp="1" noRot="1" noChangeAspect="1" noMove="1" noResize="1" noEditPoints="1" noAdjustHandles="1" noChangeArrowheads="1" noChangeShapeType="1" noTextEdit="1"/>
              </p:cNvSpPr>
              <p:nvPr>
                <p:ph type="title"/>
              </p:nvPr>
            </p:nvSpPr>
            <p:spPr>
              <a:blipFill rotWithShape="0">
                <a:blip r:embed="rId2"/>
                <a:stretch>
                  <a:fillRect l="-7377" t="-12658" r="-11270" b="-1266"/>
                </a:stretch>
              </a:blipFill>
            </p:spPr>
            <p:txBody>
              <a:bodyPr/>
              <a:lstStyle/>
              <a:p>
                <a:r>
                  <a:rPr lang="en-US">
                    <a:noFill/>
                  </a:rPr>
                  <a:t> </a:t>
                </a:r>
              </a:p>
            </p:txBody>
          </p:sp>
        </mc:Fallback>
      </mc:AlternateContent>
    </p:spTree>
    <p:extLst>
      <p:ext uri="{BB962C8B-B14F-4D97-AF65-F5344CB8AC3E}">
        <p14:creationId xmlns:p14="http://schemas.microsoft.com/office/powerpoint/2010/main" val="10793177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b="1" dirty="0"/>
                  <a:t>Lemma #4 (LTE </a:t>
                </a:r>
                <a:r>
                  <a:rPr lang="en-US" b="1" dirty="0" err="1"/>
                  <a:t>priek</a:t>
                </a:r>
                <a:r>
                  <a:rPr lang="lv-LV" b="1" dirty="0"/>
                  <a:t>š </a:t>
                </a:r>
                <a14:m>
                  <m:oMath xmlns:m="http://schemas.openxmlformats.org/officeDocument/2006/math">
                    <m:r>
                      <a:rPr lang="lv-LV" b="0" i="1" dirty="0" smtClean="0">
                        <a:latin typeface="Cambria Math" panose="02040503050406030204" pitchFamily="18" charset="0"/>
                      </a:rPr>
                      <m:t>𝑝</m:t>
                    </m:r>
                    <m:r>
                      <a:rPr lang="lv-LV" b="0" i="1" dirty="0" smtClean="0">
                        <a:latin typeface="Cambria Math" panose="02040503050406030204" pitchFamily="18" charset="0"/>
                      </a:rPr>
                      <m:t>=2</m:t>
                    </m:r>
                  </m:oMath>
                </a14:m>
                <a:r>
                  <a:rPr lang="lv-LV" b="1" dirty="0"/>
                  <a:t>): </a:t>
                </a:r>
                <a:r>
                  <a:rPr lang="lv-LV" dirty="0"/>
                  <a:t>Skaitļi </a:t>
                </a:r>
                <a14:m>
                  <m:oMath xmlns:m="http://schemas.openxmlformats.org/officeDocument/2006/math">
                    <m:r>
                      <a:rPr lang="en-US" i="1" dirty="0" smtClean="0">
                        <a:latin typeface="Cambria Math" panose="02040503050406030204" pitchFamily="18" charset="0"/>
                      </a:rPr>
                      <m:t>𝑥</m:t>
                    </m:r>
                  </m:oMath>
                </a14:m>
                <a:r>
                  <a:rPr lang="en-US" dirty="0"/>
                  <a:t> </a:t>
                </a:r>
                <a:r>
                  <a:rPr lang="lv-LV" dirty="0"/>
                  <a:t>un</a:t>
                </a:r>
                <a:r>
                  <a:rPr lang="en-US" dirty="0"/>
                  <a:t> </a:t>
                </a:r>
                <a14:m>
                  <m:oMath xmlns:m="http://schemas.openxmlformats.org/officeDocument/2006/math">
                    <m:r>
                      <a:rPr lang="en-US" i="1" dirty="0" smtClean="0">
                        <a:latin typeface="Cambria Math" panose="02040503050406030204" pitchFamily="18" charset="0"/>
                      </a:rPr>
                      <m:t>𝑦</m:t>
                    </m:r>
                  </m:oMath>
                </a14:m>
                <a:r>
                  <a:rPr lang="en-US" dirty="0"/>
                  <a:t> </a:t>
                </a:r>
                <a:r>
                  <a:rPr lang="lv-LV" dirty="0"/>
                  <a:t>ir divi veseli nepāru skaitļi un </a:t>
                </a:r>
                <a14:m>
                  <m:oMath xmlns:m="http://schemas.openxmlformats.org/officeDocument/2006/math">
                    <m:r>
                      <a:rPr lang="en-US" i="1" dirty="0" smtClean="0">
                        <a:latin typeface="Cambria Math" panose="02040503050406030204" pitchFamily="18" charset="0"/>
                      </a:rPr>
                      <m:t>𝑛</m:t>
                    </m:r>
                  </m:oMath>
                </a14:m>
                <a:r>
                  <a:rPr lang="en-US" dirty="0"/>
                  <a:t> </a:t>
                </a:r>
                <a:r>
                  <a:rPr lang="lv-LV" dirty="0"/>
                  <a:t>ir pozitīvs </a:t>
                </a:r>
                <a:r>
                  <a:rPr lang="lv-LV" dirty="0">
                    <a:solidFill>
                      <a:srgbClr val="FF0000"/>
                    </a:solidFill>
                  </a:rPr>
                  <a:t>pāru</a:t>
                </a:r>
                <a:r>
                  <a:rPr lang="lv-LV" dirty="0"/>
                  <a:t> skaitlis. Tad </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2</m:t>
                          </m:r>
                        </m:sub>
                      </m:sSub>
                      <m:d>
                        <m:dPr>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r>
                                <a:rPr lang="lv-LV" b="0" i="1" smtClean="0">
                                  <a:latin typeface="Cambria Math" panose="02040503050406030204" pitchFamily="18" charset="0"/>
                                </a:rPr>
                                <m:t>𝑥</m:t>
                              </m:r>
                            </m:e>
                            <m:sup>
                              <m:r>
                                <a:rPr lang="lv-LV" b="0" i="1" smtClean="0">
                                  <a:latin typeface="Cambria Math" panose="02040503050406030204" pitchFamily="18" charset="0"/>
                                </a:rPr>
                                <m:t>𝑛</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𝑦</m:t>
                              </m:r>
                            </m:e>
                            <m:sup>
                              <m:r>
                                <a:rPr lang="lv-LV" b="0" i="1" smtClean="0">
                                  <a:latin typeface="Cambria Math" panose="02040503050406030204" pitchFamily="18" charset="0"/>
                                </a:rPr>
                                <m:t>𝑛</m:t>
                              </m:r>
                            </m:sup>
                          </m:sSup>
                        </m:e>
                      </m:d>
                      <m:r>
                        <a:rPr lang="lv-LV" b="0" i="1" smtClean="0">
                          <a:latin typeface="Cambria Math" panose="02040503050406030204" pitchFamily="18" charset="0"/>
                        </a:rPr>
                        <m:t>=</m:t>
                      </m:r>
                      <m:sSub>
                        <m:sSubPr>
                          <m:ctrlPr>
                            <a:rPr lang="lv-LV" b="0"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2</m:t>
                          </m:r>
                        </m:sub>
                      </m:sSub>
                      <m:d>
                        <m:dPr>
                          <m:ctrlPr>
                            <a:rPr lang="lv-LV" b="0" i="1" smtClean="0">
                              <a:latin typeface="Cambria Math" panose="02040503050406030204" pitchFamily="18" charset="0"/>
                            </a:rPr>
                          </m:ctrlPr>
                        </m:dPr>
                        <m:e>
                          <m:r>
                            <a:rPr lang="lv-LV" b="0" i="1" smtClean="0">
                              <a:latin typeface="Cambria Math" panose="02040503050406030204" pitchFamily="18" charset="0"/>
                            </a:rPr>
                            <m:t>𝑥</m:t>
                          </m:r>
                          <m:r>
                            <a:rPr lang="lv-LV" b="0" i="1" smtClean="0">
                              <a:latin typeface="Cambria Math" panose="02040503050406030204" pitchFamily="18" charset="0"/>
                            </a:rPr>
                            <m:t>−</m:t>
                          </m:r>
                          <m:r>
                            <a:rPr lang="lv-LV" b="0" i="1" smtClean="0">
                              <a:latin typeface="Cambria Math" panose="02040503050406030204" pitchFamily="18" charset="0"/>
                            </a:rPr>
                            <m:t>𝑦</m:t>
                          </m:r>
                        </m:e>
                      </m:d>
                      <m:r>
                        <a:rPr lang="lv-LV" b="0" i="1" smtClean="0">
                          <a:latin typeface="Cambria Math" panose="02040503050406030204" pitchFamily="18" charset="0"/>
                        </a:rPr>
                        <m:t>+</m:t>
                      </m:r>
                      <m:sSub>
                        <m:sSubPr>
                          <m:ctrlPr>
                            <a:rPr lang="lv-LV" b="0"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2</m:t>
                          </m:r>
                        </m:sub>
                      </m:sSub>
                      <m:d>
                        <m:dPr>
                          <m:ctrlPr>
                            <a:rPr lang="lv-LV" b="0" i="1" smtClean="0">
                              <a:latin typeface="Cambria Math" panose="02040503050406030204" pitchFamily="18" charset="0"/>
                            </a:rPr>
                          </m:ctrlPr>
                        </m:dPr>
                        <m:e>
                          <m:r>
                            <a:rPr lang="lv-LV" b="0" i="1" smtClean="0">
                              <a:latin typeface="Cambria Math" panose="02040503050406030204" pitchFamily="18" charset="0"/>
                            </a:rPr>
                            <m:t>𝑥</m:t>
                          </m:r>
                          <m:r>
                            <a:rPr lang="lv-LV" b="0" i="1" smtClean="0">
                              <a:latin typeface="Cambria Math" panose="02040503050406030204" pitchFamily="18" charset="0"/>
                            </a:rPr>
                            <m:t>+</m:t>
                          </m:r>
                          <m:r>
                            <a:rPr lang="lv-LV" b="0" i="1" smtClean="0">
                              <a:latin typeface="Cambria Math" panose="02040503050406030204" pitchFamily="18" charset="0"/>
                            </a:rPr>
                            <m:t>𝑦</m:t>
                          </m:r>
                        </m:e>
                      </m:d>
                      <m:r>
                        <a:rPr lang="lv-LV" b="0" i="1" smtClean="0">
                          <a:latin typeface="Cambria Math" panose="02040503050406030204" pitchFamily="18" charset="0"/>
                        </a:rPr>
                        <m:t>+</m:t>
                      </m:r>
                      <m:sSub>
                        <m:sSubPr>
                          <m:ctrlPr>
                            <a:rPr lang="lv-LV" b="0"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2</m:t>
                          </m:r>
                        </m:sub>
                      </m:sSub>
                      <m:d>
                        <m:dPr>
                          <m:ctrlPr>
                            <a:rPr lang="lv-LV" b="0" i="1" smtClean="0">
                              <a:latin typeface="Cambria Math" panose="02040503050406030204" pitchFamily="18" charset="0"/>
                            </a:rPr>
                          </m:ctrlPr>
                        </m:dPr>
                        <m:e>
                          <m:r>
                            <a:rPr lang="lv-LV" b="0" i="1" smtClean="0">
                              <a:latin typeface="Cambria Math" panose="02040503050406030204" pitchFamily="18" charset="0"/>
                            </a:rPr>
                            <m:t>𝑛</m:t>
                          </m:r>
                        </m:e>
                      </m:d>
                      <m:r>
                        <a:rPr lang="lv-LV" b="0" i="1" smtClean="0">
                          <a:latin typeface="Cambria Math" panose="02040503050406030204" pitchFamily="18" charset="0"/>
                        </a:rPr>
                        <m:t>−1</m:t>
                      </m:r>
                    </m:oMath>
                  </m:oMathPara>
                </a14:m>
                <a:endParaRPr lang="lv-LV" dirty="0"/>
              </a:p>
              <a:p>
                <a:endParaRPr lang="lv-LV" dirty="0"/>
              </a:p>
              <a:p>
                <a:r>
                  <a:rPr lang="lv-LV" b="1" dirty="0"/>
                  <a:t>Piezīme: </a:t>
                </a:r>
                <a:r>
                  <a:rPr lang="lv-LV" dirty="0"/>
                  <a:t>Ja </a:t>
                </a:r>
                <a14:m>
                  <m:oMath xmlns:m="http://schemas.openxmlformats.org/officeDocument/2006/math">
                    <m:r>
                      <a:rPr lang="lv-LV" i="1" dirty="0" smtClean="0">
                        <a:latin typeface="Cambria Math" panose="02040503050406030204" pitchFamily="18" charset="0"/>
                      </a:rPr>
                      <m:t>𝑛</m:t>
                    </m:r>
                  </m:oMath>
                </a14:m>
                <a:r>
                  <a:rPr lang="lv-LV" dirty="0"/>
                  <a:t> ir pozitīvs nepāru skaitlis, tad </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2</m:t>
                          </m:r>
                        </m:sub>
                      </m:sSub>
                      <m:d>
                        <m:dPr>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r>
                                <a:rPr lang="lv-LV" b="0" i="1" smtClean="0">
                                  <a:latin typeface="Cambria Math" panose="02040503050406030204" pitchFamily="18" charset="0"/>
                                </a:rPr>
                                <m:t>𝑥</m:t>
                              </m:r>
                            </m:e>
                            <m:sup>
                              <m:r>
                                <a:rPr lang="lv-LV" b="0" i="1" smtClean="0">
                                  <a:latin typeface="Cambria Math" panose="02040503050406030204" pitchFamily="18" charset="0"/>
                                </a:rPr>
                                <m:t>𝑛</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𝑦</m:t>
                              </m:r>
                            </m:e>
                            <m:sup>
                              <m:r>
                                <a:rPr lang="lv-LV" b="0" i="1" smtClean="0">
                                  <a:latin typeface="Cambria Math" panose="02040503050406030204" pitchFamily="18" charset="0"/>
                                </a:rPr>
                                <m:t>𝑛</m:t>
                              </m:r>
                            </m:sup>
                          </m:sSup>
                        </m:e>
                      </m:d>
                      <m:r>
                        <a:rPr lang="lv-LV" b="0" i="1" smtClean="0">
                          <a:latin typeface="Cambria Math" panose="02040503050406030204" pitchFamily="18" charset="0"/>
                        </a:rPr>
                        <m:t>=</m:t>
                      </m:r>
                      <m:sSub>
                        <m:sSubPr>
                          <m:ctrlPr>
                            <a:rPr lang="lv-LV" b="0"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2</m:t>
                          </m:r>
                        </m:sub>
                      </m:sSub>
                      <m:d>
                        <m:dPr>
                          <m:ctrlPr>
                            <a:rPr lang="lv-LV" b="0" i="1" smtClean="0">
                              <a:latin typeface="Cambria Math" panose="02040503050406030204" pitchFamily="18" charset="0"/>
                            </a:rPr>
                          </m:ctrlPr>
                        </m:dPr>
                        <m:e>
                          <m:r>
                            <a:rPr lang="lv-LV" b="0" i="1" smtClean="0">
                              <a:latin typeface="Cambria Math" panose="02040503050406030204" pitchFamily="18" charset="0"/>
                            </a:rPr>
                            <m:t>𝑥</m:t>
                          </m:r>
                          <m:r>
                            <a:rPr lang="lv-LV" b="0" i="1" smtClean="0">
                              <a:latin typeface="Cambria Math" panose="02040503050406030204" pitchFamily="18" charset="0"/>
                            </a:rPr>
                            <m:t>−</m:t>
                          </m:r>
                          <m:r>
                            <a:rPr lang="lv-LV" b="0" i="1" smtClean="0">
                              <a:latin typeface="Cambria Math" panose="02040503050406030204" pitchFamily="18" charset="0"/>
                            </a:rPr>
                            <m:t>𝑦</m:t>
                          </m:r>
                        </m:e>
                      </m:d>
                    </m:oMath>
                  </m:oMathPara>
                </a14:m>
                <a:endParaRPr lang="lv-LV" dirty="0"/>
              </a:p>
              <a:p>
                <a:r>
                  <a:rPr lang="lv-LV" dirty="0"/>
                  <a:t>(Sk. Lemmu #1). </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2163" t="-23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lv-LV" dirty="0"/>
                  <a:t>Kāpinātāja pacelšanas lemma (jeb LTE)</a:t>
                </a:r>
                <a:r>
                  <a:rPr lang="en-US" dirty="0"/>
                  <a:t>, ja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=2</m:t>
                    </m:r>
                  </m:oMath>
                </a14:m>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3"/>
                <a:stretch>
                  <a:fillRect l="-2419" t="-22222" b="-46032"/>
                </a:stretch>
              </a:blipFill>
            </p:spPr>
            <p:txBody>
              <a:bodyPr/>
              <a:lstStyle/>
              <a:p>
                <a:r>
                  <a:rPr lang="en-US">
                    <a:noFill/>
                  </a:rPr>
                  <a:t> </a:t>
                </a:r>
              </a:p>
            </p:txBody>
          </p:sp>
        </mc:Fallback>
      </mc:AlternateContent>
    </p:spTree>
    <p:extLst>
      <p:ext uri="{BB962C8B-B14F-4D97-AF65-F5344CB8AC3E}">
        <p14:creationId xmlns:p14="http://schemas.microsoft.com/office/powerpoint/2010/main" val="29664472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rmAutofit/>
              </a:bodyPr>
              <a:lstStyle/>
              <a:p>
                <a:r>
                  <a:rPr lang="en-US" b="1" dirty="0"/>
                  <a:t>Uzdevums 2.9 (Valsts4Posms-1993.9-12.2): </a:t>
                </a:r>
                <a:r>
                  <a:rPr lang="en-US" dirty="0"/>
                  <a:t>Dots </a:t>
                </a:r>
                <a:r>
                  <a:rPr lang="en-US" dirty="0" err="1"/>
                  <a:t>naturāls</a:t>
                </a:r>
                <a:r>
                  <a:rPr lang="en-US" dirty="0"/>
                  <a:t> </a:t>
                </a:r>
                <a:r>
                  <a:rPr lang="en-US" dirty="0" err="1"/>
                  <a:t>skaitlis</a:t>
                </a:r>
                <a:r>
                  <a:rPr lang="en-US" dirty="0"/>
                  <a:t> </a:t>
                </a:r>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&gt;2</m:t>
                    </m:r>
                  </m:oMath>
                </a14:m>
                <a:r>
                  <a:rPr lang="en-US" dirty="0"/>
                  <a:t>. </a:t>
                </a:r>
                <a:r>
                  <a:rPr lang="en-US" dirty="0" err="1"/>
                  <a:t>Pierādīt</a:t>
                </a:r>
                <a:r>
                  <a:rPr lang="en-US" dirty="0"/>
                  <a:t>, </a:t>
                </a:r>
                <a:r>
                  <a:rPr lang="en-US" dirty="0" err="1"/>
                  <a:t>ka</a:t>
                </a:r>
                <a:r>
                  <a:rPr lang="en-US" dirty="0"/>
                  <a:t> </a:t>
                </a:r>
                <a:r>
                  <a:rPr lang="en-US" dirty="0" err="1"/>
                  <a:t>eksistē</a:t>
                </a:r>
                <a:r>
                  <a:rPr lang="en-US" dirty="0"/>
                  <a:t> </a:t>
                </a:r>
                <a:r>
                  <a:rPr lang="en-US" dirty="0" err="1"/>
                  <a:t>tikai</a:t>
                </a:r>
                <a:r>
                  <a:rPr lang="en-US" dirty="0"/>
                  <a:t> </a:t>
                </a:r>
                <a:r>
                  <a:rPr lang="en-US" dirty="0" err="1"/>
                  <a:t>galīgs</a:t>
                </a:r>
                <a:r>
                  <a:rPr lang="en-US" dirty="0"/>
                  <a:t> </a:t>
                </a:r>
                <a:r>
                  <a:rPr lang="en-US" dirty="0" err="1"/>
                  <a:t>skaits</a:t>
                </a:r>
                <a:r>
                  <a:rPr lang="en-US" dirty="0"/>
                  <a:t> </a:t>
                </a:r>
                <a:r>
                  <a:rPr lang="en-US" dirty="0" err="1"/>
                  <a:t>tādu</a:t>
                </a:r>
                <a:r>
                  <a:rPr lang="en-US" dirty="0"/>
                  <a:t> </a:t>
                </a:r>
                <a:r>
                  <a:rPr lang="en-US" dirty="0" err="1"/>
                  <a:t>naturālu</a:t>
                </a:r>
                <a:r>
                  <a:rPr lang="en-US" dirty="0"/>
                  <a:t> </a:t>
                </a:r>
                <a14:m>
                  <m:oMath xmlns:m="http://schemas.openxmlformats.org/officeDocument/2006/math">
                    <m:r>
                      <a:rPr lang="en-US" i="1" dirty="0" smtClean="0">
                        <a:latin typeface="Cambria Math" panose="02040503050406030204" pitchFamily="18" charset="0"/>
                      </a:rPr>
                      <m:t>𝑛</m:t>
                    </m:r>
                  </m:oMath>
                </a14:m>
                <a:r>
                  <a:rPr lang="en-US" dirty="0"/>
                  <a:t>, </a:t>
                </a:r>
                <a:r>
                  <a:rPr lang="en-US" dirty="0" err="1"/>
                  <a:t>ka</a:t>
                </a:r>
                <a:r>
                  <a:rPr lang="en-US" dirty="0"/>
                  <a: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𝑛</m:t>
                        </m:r>
                      </m:sup>
                    </m:sSup>
                    <m:r>
                      <a:rPr lang="en-US" b="0" i="1" smtClean="0">
                        <a:latin typeface="Cambria Math" panose="02040503050406030204" pitchFamily="18" charset="0"/>
                      </a:rPr>
                      <m:t>−1</m:t>
                    </m:r>
                  </m:oMath>
                </a14:m>
                <a:r>
                  <a:rPr lang="en-US" dirty="0"/>
                  <a:t> </a:t>
                </a:r>
                <a:r>
                  <a:rPr lang="en-US" dirty="0" err="1"/>
                  <a:t>dalās</a:t>
                </a:r>
                <a:r>
                  <a:rPr lang="en-US" dirty="0"/>
                  <a:t> </a:t>
                </a:r>
                <a:r>
                  <a:rPr lang="en-US" dirty="0" err="1"/>
                  <a:t>ar</a:t>
                </a:r>
                <a:r>
                  <a:rPr lang="en-US" dirty="0"/>
                  <a: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oMath>
                </a14:m>
                <a:r>
                  <a:rPr lang="en-US" dirty="0"/>
                  <a:t>.</a:t>
                </a:r>
              </a:p>
              <a:p>
                <a:r>
                  <a:rPr lang="en-US" dirty="0" err="1"/>
                  <a:t>Izv</a:t>
                </a:r>
                <a:r>
                  <a:rPr lang="lv-LV" dirty="0"/>
                  <a:t>ēlamies «patvaļīgu naturālu skaitli» </a:t>
                </a:r>
                <a14:m>
                  <m:oMath xmlns:m="http://schemas.openxmlformats.org/officeDocument/2006/math">
                    <m:r>
                      <a:rPr lang="lv-LV" i="1" dirty="0" smtClean="0">
                        <a:latin typeface="Cambria Math" panose="02040503050406030204" pitchFamily="18" charset="0"/>
                      </a:rPr>
                      <m:t>17</m:t>
                    </m:r>
                  </m:oMath>
                </a14:m>
                <a:r>
                  <a:rPr lang="lv-LV" dirty="0"/>
                  <a:t>. Aprēķinām tā dažādās pakāpes un to dalāmību ar 2.  </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3"/>
                <a:stretch>
                  <a:fillRect l="-2163" t="-2318"/>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err="1"/>
              <a:t>Uzdevums</a:t>
            </a:r>
            <a:r>
              <a:rPr lang="en-US" dirty="0"/>
              <a:t> 2.9 </a:t>
            </a:r>
          </a:p>
        </p:txBody>
      </p:sp>
    </p:spTree>
    <p:extLst>
      <p:ext uri="{BB962C8B-B14F-4D97-AF65-F5344CB8AC3E}">
        <p14:creationId xmlns:p14="http://schemas.microsoft.com/office/powerpoint/2010/main" val="14298803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246" y="1019175"/>
            <a:ext cx="8391454" cy="3665714"/>
          </a:xfrm>
        </p:spPr>
      </p:pic>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lv-LV" dirty="0"/>
                  <a:t>Salīdzinājums </a:t>
                </a:r>
                <a14:m>
                  <m:oMath xmlns:m="http://schemas.openxmlformats.org/officeDocument/2006/math">
                    <m:sSub>
                      <m:sSubPr>
                        <m:ctrlPr>
                          <a:rPr lang="lv-LV" i="1" smtClean="0">
                            <a:latin typeface="Cambria Math" panose="02040503050406030204" pitchFamily="18" charset="0"/>
                          </a:rPr>
                        </m:ctrlPr>
                      </m:sSubPr>
                      <m:e>
                        <m:r>
                          <a:rPr lang="lv-LV" b="1" i="1" smtClean="0">
                            <a:latin typeface="Cambria Math" panose="02040503050406030204" pitchFamily="18" charset="0"/>
                          </a:rPr>
                          <m:t>𝒗</m:t>
                        </m:r>
                      </m:e>
                      <m:sub>
                        <m:r>
                          <a:rPr lang="lv-LV" b="1" i="1" smtClean="0">
                            <a:latin typeface="Cambria Math" panose="02040503050406030204" pitchFamily="18" charset="0"/>
                          </a:rPr>
                          <m:t>𝟐</m:t>
                        </m:r>
                      </m:sub>
                    </m:sSub>
                    <m:d>
                      <m:dPr>
                        <m:ctrlPr>
                          <a:rPr lang="lv-LV" b="1" i="1" smtClean="0">
                            <a:latin typeface="Cambria Math" panose="02040503050406030204" pitchFamily="18" charset="0"/>
                          </a:rPr>
                        </m:ctrlPr>
                      </m:dPr>
                      <m:e>
                        <m:r>
                          <a:rPr lang="lv-LV" b="1" i="1" smtClean="0">
                            <a:latin typeface="Cambria Math" panose="02040503050406030204" pitchFamily="18" charset="0"/>
                          </a:rPr>
                          <m:t>𝒏</m:t>
                        </m:r>
                      </m:e>
                    </m:d>
                  </m:oMath>
                </a14:m>
                <a:r>
                  <a:rPr lang="lv-LV" dirty="0"/>
                  <a:t> un </a:t>
                </a:r>
                <a14:m>
                  <m:oMath xmlns:m="http://schemas.openxmlformats.org/officeDocument/2006/math">
                    <m:sSub>
                      <m:sSubPr>
                        <m:ctrlPr>
                          <a:rPr lang="lv-LV" i="1" smtClean="0">
                            <a:latin typeface="Cambria Math" panose="02040503050406030204" pitchFamily="18" charset="0"/>
                          </a:rPr>
                        </m:ctrlPr>
                      </m:sSubPr>
                      <m:e>
                        <m:r>
                          <a:rPr lang="lv-LV" b="1" i="1" smtClean="0">
                            <a:latin typeface="Cambria Math" panose="02040503050406030204" pitchFamily="18" charset="0"/>
                          </a:rPr>
                          <m:t>𝒗</m:t>
                        </m:r>
                      </m:e>
                      <m:sub>
                        <m:r>
                          <a:rPr lang="lv-LV" b="1" i="1" smtClean="0">
                            <a:latin typeface="Cambria Math" panose="02040503050406030204" pitchFamily="18" charset="0"/>
                          </a:rPr>
                          <m:t>𝟐</m:t>
                        </m:r>
                      </m:sub>
                    </m:sSub>
                    <m:d>
                      <m:dPr>
                        <m:ctrlPr>
                          <a:rPr lang="lv-LV" i="1" smtClean="0">
                            <a:latin typeface="Cambria Math" panose="02040503050406030204" pitchFamily="18" charset="0"/>
                          </a:rPr>
                        </m:ctrlPr>
                      </m:dPr>
                      <m:e>
                        <m:sSup>
                          <m:sSupPr>
                            <m:ctrlPr>
                              <a:rPr lang="lv-LV" i="1" smtClean="0">
                                <a:latin typeface="Cambria Math" panose="02040503050406030204" pitchFamily="18" charset="0"/>
                              </a:rPr>
                            </m:ctrlPr>
                          </m:sSupPr>
                          <m:e>
                            <m:r>
                              <a:rPr lang="lv-LV" b="1" i="1" smtClean="0">
                                <a:latin typeface="Cambria Math" panose="02040503050406030204" pitchFamily="18" charset="0"/>
                              </a:rPr>
                              <m:t>𝟏𝟕</m:t>
                            </m:r>
                          </m:e>
                          <m:sup>
                            <m:r>
                              <a:rPr lang="lv-LV" b="1" i="1" smtClean="0">
                                <a:latin typeface="Cambria Math" panose="02040503050406030204" pitchFamily="18" charset="0"/>
                              </a:rPr>
                              <m:t>𝒏</m:t>
                            </m:r>
                          </m:sup>
                        </m:sSup>
                        <m:r>
                          <a:rPr lang="lv-LV" b="1" i="1" smtClean="0">
                            <a:latin typeface="Cambria Math" panose="02040503050406030204" pitchFamily="18" charset="0"/>
                          </a:rPr>
                          <m:t>−</m:t>
                        </m:r>
                        <m:r>
                          <a:rPr lang="lv-LV" b="1" i="1" smtClean="0">
                            <a:latin typeface="Cambria Math" panose="02040503050406030204" pitchFamily="18" charset="0"/>
                          </a:rPr>
                          <m:t>𝟏</m:t>
                        </m:r>
                      </m:e>
                    </m:d>
                  </m:oMath>
                </a14:m>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3"/>
                <a:stretch>
                  <a:fillRect l="-2419" t="-22222" b="-46032"/>
                </a:stretch>
              </a:blipFill>
            </p:spPr>
            <p:txBody>
              <a:bodyPr/>
              <a:lstStyle/>
              <a:p>
                <a:r>
                  <a:rPr lang="en-US">
                    <a:noFill/>
                  </a:rPr>
                  <a:t> </a:t>
                </a:r>
              </a:p>
            </p:txBody>
          </p:sp>
        </mc:Fallback>
      </mc:AlternateContent>
    </p:spTree>
    <p:extLst>
      <p:ext uri="{BB962C8B-B14F-4D97-AF65-F5344CB8AC3E}">
        <p14:creationId xmlns:p14="http://schemas.microsoft.com/office/powerpoint/2010/main" val="1839663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lv-LV" dirty="0"/>
                  <a:t>Salīdzinājums </a:t>
                </a:r>
                <a14:m>
                  <m:oMath xmlns:m="http://schemas.openxmlformats.org/officeDocument/2006/math">
                    <m:sSub>
                      <m:sSubPr>
                        <m:ctrlPr>
                          <a:rPr lang="lv-LV" i="1" smtClean="0">
                            <a:latin typeface="Cambria Math" panose="02040503050406030204" pitchFamily="18" charset="0"/>
                          </a:rPr>
                        </m:ctrlPr>
                      </m:sSubPr>
                      <m:e>
                        <m:r>
                          <a:rPr lang="lv-LV" b="1" i="1" smtClean="0">
                            <a:latin typeface="Cambria Math" panose="02040503050406030204" pitchFamily="18" charset="0"/>
                          </a:rPr>
                          <m:t>𝒗</m:t>
                        </m:r>
                      </m:e>
                      <m:sub>
                        <m:r>
                          <a:rPr lang="lv-LV" b="1" i="1" smtClean="0">
                            <a:latin typeface="Cambria Math" panose="02040503050406030204" pitchFamily="18" charset="0"/>
                          </a:rPr>
                          <m:t>𝟐</m:t>
                        </m:r>
                      </m:sub>
                    </m:sSub>
                    <m:d>
                      <m:dPr>
                        <m:ctrlPr>
                          <a:rPr lang="lv-LV" b="1" i="1" smtClean="0">
                            <a:latin typeface="Cambria Math" panose="02040503050406030204" pitchFamily="18" charset="0"/>
                          </a:rPr>
                        </m:ctrlPr>
                      </m:dPr>
                      <m:e>
                        <m:r>
                          <a:rPr lang="lv-LV" b="1" i="1" smtClean="0">
                            <a:latin typeface="Cambria Math" panose="02040503050406030204" pitchFamily="18" charset="0"/>
                          </a:rPr>
                          <m:t>𝒏</m:t>
                        </m:r>
                      </m:e>
                    </m:d>
                  </m:oMath>
                </a14:m>
                <a:r>
                  <a:rPr lang="lv-LV" dirty="0"/>
                  <a:t> un </a:t>
                </a:r>
                <a14:m>
                  <m:oMath xmlns:m="http://schemas.openxmlformats.org/officeDocument/2006/math">
                    <m:sSub>
                      <m:sSubPr>
                        <m:ctrlPr>
                          <a:rPr lang="lv-LV" i="1" smtClean="0">
                            <a:latin typeface="Cambria Math" panose="02040503050406030204" pitchFamily="18" charset="0"/>
                          </a:rPr>
                        </m:ctrlPr>
                      </m:sSubPr>
                      <m:e>
                        <m:r>
                          <a:rPr lang="lv-LV" b="1" i="1" smtClean="0">
                            <a:latin typeface="Cambria Math" panose="02040503050406030204" pitchFamily="18" charset="0"/>
                          </a:rPr>
                          <m:t>𝒗</m:t>
                        </m:r>
                      </m:e>
                      <m:sub>
                        <m:r>
                          <a:rPr lang="lv-LV" b="1" i="1" smtClean="0">
                            <a:latin typeface="Cambria Math" panose="02040503050406030204" pitchFamily="18" charset="0"/>
                          </a:rPr>
                          <m:t>𝟐</m:t>
                        </m:r>
                      </m:sub>
                    </m:sSub>
                    <m:d>
                      <m:dPr>
                        <m:ctrlPr>
                          <a:rPr lang="lv-LV" i="1" smtClean="0">
                            <a:latin typeface="Cambria Math" panose="02040503050406030204" pitchFamily="18" charset="0"/>
                          </a:rPr>
                        </m:ctrlPr>
                      </m:dPr>
                      <m:e>
                        <m:sSup>
                          <m:sSupPr>
                            <m:ctrlPr>
                              <a:rPr lang="lv-LV" i="1" smtClean="0">
                                <a:latin typeface="Cambria Math" panose="02040503050406030204" pitchFamily="18" charset="0"/>
                              </a:rPr>
                            </m:ctrlPr>
                          </m:sSupPr>
                          <m:e>
                            <m:r>
                              <a:rPr lang="lv-LV" b="1" i="1" smtClean="0">
                                <a:latin typeface="Cambria Math" panose="02040503050406030204" pitchFamily="18" charset="0"/>
                              </a:rPr>
                              <m:t>𝟏𝟕</m:t>
                            </m:r>
                          </m:e>
                          <m:sup>
                            <m:r>
                              <a:rPr lang="lv-LV" b="1" i="1" smtClean="0">
                                <a:latin typeface="Cambria Math" panose="02040503050406030204" pitchFamily="18" charset="0"/>
                              </a:rPr>
                              <m:t>𝒏</m:t>
                            </m:r>
                          </m:sup>
                        </m:sSup>
                        <m:r>
                          <a:rPr lang="lv-LV" b="1" i="1" smtClean="0">
                            <a:latin typeface="Cambria Math" panose="02040503050406030204" pitchFamily="18" charset="0"/>
                          </a:rPr>
                          <m:t>−</m:t>
                        </m:r>
                        <m:r>
                          <a:rPr lang="lv-LV" b="1" i="1" smtClean="0">
                            <a:latin typeface="Cambria Math" panose="02040503050406030204" pitchFamily="18" charset="0"/>
                          </a:rPr>
                          <m:t>𝟏</m:t>
                        </m:r>
                      </m:e>
                    </m:d>
                  </m:oMath>
                </a14:m>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3"/>
                <a:stretch>
                  <a:fillRect l="-2419" t="-22222" b="-46032"/>
                </a:stretch>
              </a:blipFill>
            </p:spPr>
            <p:txBody>
              <a:bodyPr/>
              <a:lstStyle/>
              <a:p>
                <a:r>
                  <a:rPr lang="en-US">
                    <a:noFill/>
                  </a:rPr>
                  <a:t> </a:t>
                </a:r>
              </a:p>
            </p:txBody>
          </p:sp>
        </mc:Fallback>
      </mc:AlternateContent>
      <p:pic>
        <p:nvPicPr>
          <p:cNvPr id="7" name="Content Placeholder 6"/>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80796" y="981075"/>
            <a:ext cx="8429386" cy="3752849"/>
          </a:xfrm>
        </p:spPr>
      </p:pic>
    </p:spTree>
    <p:extLst>
      <p:ext uri="{BB962C8B-B14F-4D97-AF65-F5344CB8AC3E}">
        <p14:creationId xmlns:p14="http://schemas.microsoft.com/office/powerpoint/2010/main" val="9060398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sSub>
                        <m:sSubPr>
                          <m:ctrlPr>
                            <a:rPr lang="lv-LV" i="1" smtClean="0">
                              <a:latin typeface="Cambria Math" panose="02040503050406030204" pitchFamily="18" charset="0"/>
                            </a:rPr>
                          </m:ctrlPr>
                        </m:sSubPr>
                        <m:e>
                          <m:r>
                            <a:rPr lang="lv-LV" i="1">
                              <a:latin typeface="Cambria Math" panose="02040503050406030204" pitchFamily="18" charset="0"/>
                            </a:rPr>
                            <m:t>𝒗</m:t>
                          </m:r>
                        </m:e>
                        <m:sub>
                          <m:r>
                            <a:rPr lang="lv-LV" i="1">
                              <a:latin typeface="Cambria Math" panose="02040503050406030204" pitchFamily="18" charset="0"/>
                            </a:rPr>
                            <m:t>𝟐</m:t>
                          </m:r>
                        </m:sub>
                      </m:sSub>
                      <m:d>
                        <m:dPr>
                          <m:ctrlPr>
                            <a:rPr lang="lv-LV" i="1">
                              <a:latin typeface="Cambria Math" panose="02040503050406030204" pitchFamily="18" charset="0"/>
                            </a:rPr>
                          </m:ctrlPr>
                        </m:dPr>
                        <m:e>
                          <m:sSup>
                            <m:sSupPr>
                              <m:ctrlPr>
                                <a:rPr lang="lv-LV" i="1">
                                  <a:latin typeface="Cambria Math" panose="02040503050406030204" pitchFamily="18" charset="0"/>
                                </a:rPr>
                              </m:ctrlPr>
                            </m:sSupPr>
                            <m:e>
                              <m:r>
                                <a:rPr lang="lv-LV" i="1">
                                  <a:latin typeface="Cambria Math" panose="02040503050406030204" pitchFamily="18" charset="0"/>
                                </a:rPr>
                                <m:t>𝟏</m:t>
                              </m:r>
                              <m:r>
                                <a:rPr lang="lv-LV" b="1" i="1" smtClean="0">
                                  <a:latin typeface="Cambria Math" panose="02040503050406030204" pitchFamily="18" charset="0"/>
                                </a:rPr>
                                <m:t>𝟓</m:t>
                              </m:r>
                            </m:e>
                            <m:sup>
                              <m:r>
                                <a:rPr lang="lv-LV" i="1">
                                  <a:latin typeface="Cambria Math" panose="02040503050406030204" pitchFamily="18" charset="0"/>
                                </a:rPr>
                                <m:t>𝒏</m:t>
                              </m:r>
                            </m:sup>
                          </m:sSup>
                          <m:r>
                            <a:rPr lang="lv-LV" i="1">
                              <a:latin typeface="Cambria Math" panose="02040503050406030204" pitchFamily="18" charset="0"/>
                            </a:rPr>
                            <m:t>−</m:t>
                          </m:r>
                          <m:r>
                            <a:rPr lang="lv-LV" i="1">
                              <a:latin typeface="Cambria Math" panose="02040503050406030204" pitchFamily="18" charset="0"/>
                            </a:rPr>
                            <m:t>𝟏</m:t>
                          </m:r>
                        </m:e>
                      </m:d>
                    </m:oMath>
                  </m:oMathPara>
                </a14:m>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2"/>
                <a:stretch>
                  <a:fillRect l="-1048" b="-14286"/>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471" y="756149"/>
            <a:ext cx="8533499" cy="4225425"/>
          </a:xfrm>
          <a:prstGeom prst="rect">
            <a:avLst/>
          </a:prstGeom>
        </p:spPr>
      </p:pic>
    </p:spTree>
    <p:extLst>
      <p:ext uri="{BB962C8B-B14F-4D97-AF65-F5344CB8AC3E}">
        <p14:creationId xmlns:p14="http://schemas.microsoft.com/office/powerpoint/2010/main" val="20936450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normAutofit/>
              </a:bodyPr>
              <a:lstStyle/>
              <a:p>
                <a:r>
                  <a:rPr lang="lv-LV" sz="2400" dirty="0"/>
                  <a:t>Atrast visus naturālos skaitļus </a:t>
                </a:r>
                <a14:m>
                  <m:oMath xmlns:m="http://schemas.openxmlformats.org/officeDocument/2006/math">
                    <m:r>
                      <a:rPr lang="lv-LV" sz="2400" i="1" dirty="0" smtClean="0">
                        <a:latin typeface="Cambria Math" panose="02040503050406030204" pitchFamily="18" charset="0"/>
                      </a:rPr>
                      <m:t>𝑛</m:t>
                    </m:r>
                  </m:oMath>
                </a14:m>
                <a:r>
                  <a:rPr lang="lv-LV" sz="2400" dirty="0"/>
                  <a:t>, kuriem </a:t>
                </a:r>
                <a14:m>
                  <m:oMath xmlns:m="http://schemas.openxmlformats.org/officeDocument/2006/math">
                    <m:sSup>
                      <m:sSupPr>
                        <m:ctrlPr>
                          <a:rPr lang="lv-LV" sz="2400" i="1" smtClean="0">
                            <a:latin typeface="Cambria Math" panose="02040503050406030204" pitchFamily="18" charset="0"/>
                          </a:rPr>
                        </m:ctrlPr>
                      </m:sSupPr>
                      <m:e>
                        <m:r>
                          <a:rPr lang="lv-LV" sz="2400" b="0" i="1" smtClean="0">
                            <a:latin typeface="Cambria Math" panose="02040503050406030204" pitchFamily="18" charset="0"/>
                          </a:rPr>
                          <m:t>𝑛</m:t>
                        </m:r>
                      </m:e>
                      <m:sup>
                        <m:r>
                          <a:rPr lang="lv-LV" sz="2400" b="0" i="1" smtClean="0">
                            <a:latin typeface="Cambria Math" panose="02040503050406030204" pitchFamily="18" charset="0"/>
                          </a:rPr>
                          <m:t>𝑛</m:t>
                        </m:r>
                        <m:r>
                          <a:rPr lang="lv-LV" sz="2400" b="0" i="1" smtClean="0">
                            <a:latin typeface="Cambria Math" panose="02040503050406030204" pitchFamily="18" charset="0"/>
                          </a:rPr>
                          <m:t>−1</m:t>
                        </m:r>
                      </m:sup>
                    </m:sSup>
                    <m:r>
                      <a:rPr lang="lv-LV" sz="2400" b="0" i="1" smtClean="0">
                        <a:latin typeface="Cambria Math" panose="02040503050406030204" pitchFamily="18" charset="0"/>
                      </a:rPr>
                      <m:t>−1</m:t>
                    </m:r>
                  </m:oMath>
                </a14:m>
                <a:r>
                  <a:rPr lang="lv-LV" sz="2400" dirty="0"/>
                  <a:t> dalās ar </a:t>
                </a:r>
                <a14:m>
                  <m:oMath xmlns:m="http://schemas.openxmlformats.org/officeDocument/2006/math">
                    <m:sSup>
                      <m:sSupPr>
                        <m:ctrlPr>
                          <a:rPr lang="lv-LV" sz="2400" i="1" smtClean="0">
                            <a:latin typeface="Cambria Math" panose="02040503050406030204" pitchFamily="18" charset="0"/>
                          </a:rPr>
                        </m:ctrlPr>
                      </m:sSupPr>
                      <m:e>
                        <m:r>
                          <a:rPr lang="lv-LV" sz="2400" b="0" i="1" smtClean="0">
                            <a:latin typeface="Cambria Math" panose="02040503050406030204" pitchFamily="18" charset="0"/>
                          </a:rPr>
                          <m:t>2</m:t>
                        </m:r>
                      </m:e>
                      <m:sup>
                        <m:r>
                          <a:rPr lang="lv-LV" sz="2400" b="0" i="1" smtClean="0">
                            <a:latin typeface="Cambria Math" panose="02040503050406030204" pitchFamily="18" charset="0"/>
                          </a:rPr>
                          <m:t>2015</m:t>
                        </m:r>
                      </m:sup>
                    </m:sSup>
                  </m:oMath>
                </a14:m>
                <a:r>
                  <a:rPr lang="lv-LV" sz="2400" dirty="0"/>
                  <a:t> bet nedalās ar </a:t>
                </a:r>
                <a14:m>
                  <m:oMath xmlns:m="http://schemas.openxmlformats.org/officeDocument/2006/math">
                    <m:sSup>
                      <m:sSupPr>
                        <m:ctrlPr>
                          <a:rPr lang="lv-LV" sz="2400" i="1" smtClean="0">
                            <a:latin typeface="Cambria Math" panose="02040503050406030204" pitchFamily="18" charset="0"/>
                          </a:rPr>
                        </m:ctrlPr>
                      </m:sSupPr>
                      <m:e>
                        <m:r>
                          <a:rPr lang="lv-LV" sz="2400" b="0" i="1" smtClean="0">
                            <a:latin typeface="Cambria Math" panose="02040503050406030204" pitchFamily="18" charset="0"/>
                          </a:rPr>
                          <m:t>2</m:t>
                        </m:r>
                      </m:e>
                      <m:sup>
                        <m:r>
                          <a:rPr lang="lv-LV" sz="2400" b="0" i="1" smtClean="0">
                            <a:latin typeface="Cambria Math" panose="02040503050406030204" pitchFamily="18" charset="0"/>
                          </a:rPr>
                          <m:t>2016</m:t>
                        </m:r>
                      </m:sup>
                    </m:sSup>
                  </m:oMath>
                </a14:m>
                <a:r>
                  <a:rPr lang="lv-LV" sz="2400" dirty="0"/>
                  <a:t>. </a:t>
                </a:r>
                <a:endParaRPr lang="en-US" sz="2400"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rotWithShape="0">
                <a:blip r:embed="rId2"/>
                <a:stretch>
                  <a:fillRect l="-2163" t="-2318"/>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lv-LV" dirty="0"/>
              <a:t>Bw2015.17 (Baltic Way, 2015.g. 17.uzdevums)</a:t>
            </a:r>
            <a:endParaRPr lang="en-US" dirty="0"/>
          </a:p>
        </p:txBody>
      </p:sp>
    </p:spTree>
    <p:extLst>
      <p:ext uri="{BB962C8B-B14F-4D97-AF65-F5344CB8AC3E}">
        <p14:creationId xmlns:p14="http://schemas.microsoft.com/office/powerpoint/2010/main" val="3689211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D0D3C2-D1BA-0F48-B7DB-338699F608A5}"/>
              </a:ext>
            </a:extLst>
          </p:cNvPr>
          <p:cNvPicPr>
            <a:picLocks noChangeAspect="1"/>
          </p:cNvPicPr>
          <p:nvPr/>
        </p:nvPicPr>
        <p:blipFill rotWithShape="1">
          <a:blip r:embed="rId2"/>
          <a:srcRect b="12891"/>
          <a:stretch/>
        </p:blipFill>
        <p:spPr>
          <a:xfrm>
            <a:off x="4041141" y="885816"/>
            <a:ext cx="4844787" cy="3291840"/>
          </a:xfrm>
          <a:prstGeom prst="rect">
            <a:avLst/>
          </a:prstGeom>
        </p:spPr>
      </p:pic>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47472" y="758505"/>
                <a:ext cx="3896054" cy="3680145"/>
              </a:xfrm>
            </p:spPr>
            <p:txBody>
              <a:bodyPr>
                <a:noAutofit/>
              </a:bodyPr>
              <a:lstStyle/>
              <a:p>
                <a:r>
                  <a:rPr lang="lv-LV" dirty="0"/>
                  <a:t>Lielāko pirmskaitļa </a:t>
                </a:r>
                <a14:m>
                  <m:oMath xmlns:m="http://schemas.openxmlformats.org/officeDocument/2006/math">
                    <m:r>
                      <a:rPr lang="lv-LV" i="1" dirty="0" smtClean="0">
                        <a:latin typeface="Cambria Math" panose="02040503050406030204" pitchFamily="18" charset="0"/>
                      </a:rPr>
                      <m:t>𝑝</m:t>
                    </m:r>
                  </m:oMath>
                </a14:m>
                <a:r>
                  <a:rPr lang="lv-LV" dirty="0"/>
                  <a:t> pakāpi, ar ko dalās </a:t>
                </a:r>
                <a14:m>
                  <m:oMath xmlns:m="http://schemas.openxmlformats.org/officeDocument/2006/math">
                    <m:r>
                      <a:rPr lang="lv-LV" i="1" dirty="0" smtClean="0">
                        <a:latin typeface="Cambria Math" panose="02040503050406030204" pitchFamily="18" charset="0"/>
                      </a:rPr>
                      <m:t>𝑛</m:t>
                    </m:r>
                  </m:oMath>
                </a14:m>
                <a:r>
                  <a:rPr lang="lv-LV" dirty="0"/>
                  <a:t> apzīmē šādi:</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lv-LV" i="1">
                              <a:latin typeface="Cambria Math" panose="02040503050406030204" pitchFamily="18" charset="0"/>
                            </a:rPr>
                            <m:t>𝑣</m:t>
                          </m:r>
                        </m:e>
                        <m:sub>
                          <m:r>
                            <a:rPr lang="lv-LV" i="1">
                              <a:latin typeface="Cambria Math" panose="02040503050406030204" pitchFamily="18" charset="0"/>
                            </a:rPr>
                            <m:t>𝑝</m:t>
                          </m:r>
                        </m:sub>
                      </m:sSub>
                      <m:d>
                        <m:dPr>
                          <m:ctrlPr>
                            <a:rPr lang="lv-LV" i="1" smtClean="0">
                              <a:latin typeface="Cambria Math" panose="02040503050406030204" pitchFamily="18" charset="0"/>
                            </a:rPr>
                          </m:ctrlPr>
                        </m:dPr>
                        <m:e>
                          <m:r>
                            <a:rPr lang="lv-LV" b="0" i="1" smtClean="0">
                              <a:latin typeface="Cambria Math" panose="02040503050406030204" pitchFamily="18" charset="0"/>
                            </a:rPr>
                            <m:t>𝑛</m:t>
                          </m:r>
                        </m:e>
                      </m:d>
                    </m:oMath>
                  </m:oMathPara>
                </a14:m>
                <a:endParaRPr lang="lv-LV" dirty="0"/>
              </a:p>
              <a:p>
                <a:r>
                  <a:rPr lang="lv-LV" dirty="0"/>
                  <a:t>"</a:t>
                </a:r>
                <a14:m>
                  <m:oMath xmlns:m="http://schemas.openxmlformats.org/officeDocument/2006/math">
                    <m:r>
                      <a:rPr lang="lv-LV" i="1">
                        <a:latin typeface="Cambria Math" panose="02040503050406030204" pitchFamily="18" charset="0"/>
                      </a:rPr>
                      <m:t>𝑣</m:t>
                    </m:r>
                  </m:oMath>
                </a14:m>
                <a:r>
                  <a:rPr lang="lv-LV" dirty="0"/>
                  <a:t>" grieķu burts "nī" (angl. </a:t>
                </a:r>
                <a:r>
                  <a:rPr lang="lv-LV" i="1" dirty="0"/>
                  <a:t>nu</a:t>
                </a:r>
                <a:r>
                  <a:rPr lang="lv-LV" dirty="0"/>
                  <a:t>). </a:t>
                </a:r>
              </a:p>
              <a:p>
                <a:r>
                  <a:rPr lang="lv-LV" dirty="0"/>
                  <a:t>Drusku līdzīgs burtam "V" (prime </a:t>
                </a:r>
                <a:r>
                  <a:rPr lang="lv-LV" b="1" dirty="0"/>
                  <a:t>valuation</a:t>
                </a:r>
                <a:r>
                  <a:rPr lang="lv-LV" dirty="0"/>
                  <a:t>)</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47472" y="758505"/>
                <a:ext cx="3896054" cy="3680145"/>
              </a:xfrm>
              <a:blipFill>
                <a:blip r:embed="rId3"/>
                <a:stretch>
                  <a:fillRect l="-4545" t="-2759" r="-5195"/>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lv-LV" dirty="0"/>
              <a:t>Divu veidu apzīmējumi</a:t>
            </a:r>
            <a:endParaRPr lang="en-US" dirty="0"/>
          </a:p>
        </p:txBody>
      </p:sp>
      <p:sp>
        <p:nvSpPr>
          <p:cNvPr id="5" name="Rectangle 4"/>
          <p:cNvSpPr/>
          <p:nvPr/>
        </p:nvSpPr>
        <p:spPr>
          <a:xfrm>
            <a:off x="4490753" y="2775283"/>
            <a:ext cx="368969" cy="513345"/>
          </a:xfrm>
          <a:prstGeom prst="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5191358" y="3472973"/>
            <a:ext cx="368969" cy="513345"/>
          </a:xfrm>
          <a:prstGeom prst="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38224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47471" y="758505"/>
                <a:ext cx="8456803" cy="728651"/>
              </a:xfrm>
            </p:spPr>
            <p:txBody>
              <a:bodyPr>
                <a:noAutofit/>
              </a:bodyPr>
              <a:lstStyle/>
              <a:p>
                <a14:m>
                  <m:oMath xmlns:m="http://schemas.openxmlformats.org/officeDocument/2006/math">
                    <m:sSub>
                      <m:sSubPr>
                        <m:ctrlPr>
                          <a:rPr lang="lv-LV" i="1" smtClean="0">
                            <a:latin typeface="Cambria Math" panose="02040503050406030204" pitchFamily="18" charset="0"/>
                          </a:rPr>
                        </m:ctrlPr>
                      </m:sSubPr>
                      <m:e>
                        <m:r>
                          <a:rPr lang="lv-LV" i="1">
                            <a:latin typeface="Cambria Math" panose="02040503050406030204" pitchFamily="18" charset="0"/>
                          </a:rPr>
                          <m:t>𝑣</m:t>
                        </m:r>
                      </m:e>
                      <m:sub>
                        <m:r>
                          <a:rPr lang="en-US" b="0" i="1" smtClean="0">
                            <a:latin typeface="Cambria Math" panose="02040503050406030204" pitchFamily="18" charset="0"/>
                          </a:rPr>
                          <m:t>3</m:t>
                        </m:r>
                      </m:sub>
                    </m:sSub>
                    <m:d>
                      <m:dPr>
                        <m:ctrlPr>
                          <a:rPr lang="lv-LV" i="1">
                            <a:latin typeface="Cambria Math" panose="02040503050406030204" pitchFamily="18" charset="0"/>
                          </a:rPr>
                        </m:ctrlPr>
                      </m:dPr>
                      <m:e>
                        <m:sSubSup>
                          <m:sSubSupPr>
                            <m:ctrlPr>
                              <a:rPr lang="lv-LV" i="1">
                                <a:latin typeface="Cambria Math" panose="02040503050406030204" pitchFamily="18" charset="0"/>
                              </a:rPr>
                            </m:ctrlPr>
                          </m:sSubSupPr>
                          <m:e>
                            <m:r>
                              <a:rPr lang="en-US" i="1">
                                <a:latin typeface="Cambria Math" panose="02040503050406030204" pitchFamily="18" charset="0"/>
                              </a:rPr>
                              <m:t>𝐶</m:t>
                            </m:r>
                          </m:e>
                          <m:sub>
                            <m:r>
                              <a:rPr lang="en-US" i="1">
                                <a:latin typeface="Cambria Math" panose="02040503050406030204" pitchFamily="18" charset="0"/>
                              </a:rPr>
                              <m:t>𝑛</m:t>
                            </m:r>
                          </m:sub>
                          <m:sup>
                            <m:r>
                              <a:rPr lang="en-US" i="1">
                                <a:latin typeface="Cambria Math" panose="02040503050406030204" pitchFamily="18" charset="0"/>
                              </a:rPr>
                              <m:t>7</m:t>
                            </m:r>
                          </m:sup>
                        </m:sSubSup>
                      </m:e>
                    </m:d>
                  </m:oMath>
                </a14:m>
                <a:r>
                  <a:rPr lang="en-US" dirty="0" smtClean="0"/>
                  <a:t> - </a:t>
                </a:r>
                <a:r>
                  <a:rPr lang="en-US" dirty="0" err="1" smtClean="0"/>
                  <a:t>vairumam</a:t>
                </a:r>
                <a:r>
                  <a:rPr lang="en-US" dirty="0" smtClean="0"/>
                  <a:t> </a:t>
                </a:r>
                <a:r>
                  <a:rPr lang="en-US" dirty="0" err="1" smtClean="0"/>
                  <a:t>skait</a:t>
                </a:r>
                <a:r>
                  <a:rPr lang="lv-LV" dirty="0" smtClean="0"/>
                  <a:t>ļu kombinācija pa </a:t>
                </a:r>
                <a14:m>
                  <m:oMath xmlns:m="http://schemas.openxmlformats.org/officeDocument/2006/math">
                    <m:r>
                      <a:rPr lang="lv-LV" i="1" dirty="0" smtClean="0">
                        <a:latin typeface="Cambria Math" panose="02040503050406030204" pitchFamily="18" charset="0"/>
                      </a:rPr>
                      <m:t>7</m:t>
                    </m:r>
                  </m:oMath>
                </a14:m>
                <a:r>
                  <a:rPr lang="lv-LV" dirty="0" smtClean="0"/>
                  <a:t> no </a:t>
                </a:r>
                <a14:m>
                  <m:oMath xmlns:m="http://schemas.openxmlformats.org/officeDocument/2006/math">
                    <m:r>
                      <a:rPr lang="lv-LV" i="1" dirty="0" smtClean="0">
                        <a:latin typeface="Cambria Math" panose="02040503050406030204" pitchFamily="18" charset="0"/>
                      </a:rPr>
                      <m:t>𝑛</m:t>
                    </m:r>
                  </m:oMath>
                </a14:m>
                <a:r>
                  <a:rPr lang="lv-LV" dirty="0" smtClean="0"/>
                  <a:t> dalās ar mazām skaitļa </a:t>
                </a:r>
                <a14:m>
                  <m:oMath xmlns:m="http://schemas.openxmlformats.org/officeDocument/2006/math">
                    <m:r>
                      <a:rPr lang="lv-LV" i="1" dirty="0" smtClean="0">
                        <a:latin typeface="Cambria Math" panose="02040503050406030204" pitchFamily="18" charset="0"/>
                      </a:rPr>
                      <m:t>3</m:t>
                    </m:r>
                  </m:oMath>
                </a14:m>
                <a:r>
                  <a:rPr lang="lv-LV" dirty="0" smtClean="0"/>
                  <a:t> pakāpēm. </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47471" y="758505"/>
                <a:ext cx="8456803" cy="728651"/>
              </a:xfrm>
              <a:blipFill rotWithShape="0">
                <a:blip r:embed="rId3"/>
                <a:stretch>
                  <a:fillRect l="-2163" t="-11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lv-LV" dirty="0" smtClean="0"/>
                  <a:t>Līdzīgi grafiki kā </a:t>
                </a:r>
                <a14:m>
                  <m:oMath xmlns:m="http://schemas.openxmlformats.org/officeDocument/2006/math">
                    <m:sSub>
                      <m:sSubPr>
                        <m:ctrlPr>
                          <a:rPr lang="lv-LV" i="1" smtClean="0">
                            <a:latin typeface="Cambria Math" panose="02040503050406030204" pitchFamily="18" charset="0"/>
                          </a:rPr>
                        </m:ctrlPr>
                      </m:sSubPr>
                      <m:e>
                        <m:r>
                          <a:rPr lang="lv-LV" b="1" i="1" smtClean="0">
                            <a:latin typeface="Cambria Math" panose="02040503050406030204" pitchFamily="18" charset="0"/>
                          </a:rPr>
                          <m:t>𝒗</m:t>
                        </m:r>
                      </m:e>
                      <m:sub>
                        <m:r>
                          <a:rPr lang="lv-LV" b="1" i="1" smtClean="0">
                            <a:latin typeface="Cambria Math" panose="02040503050406030204" pitchFamily="18" charset="0"/>
                          </a:rPr>
                          <m:t>𝒑</m:t>
                        </m:r>
                      </m:sub>
                    </m:sSub>
                    <m:d>
                      <m:dPr>
                        <m:ctrlPr>
                          <a:rPr lang="lv-LV" i="1" smtClean="0">
                            <a:latin typeface="Cambria Math" panose="02040503050406030204" pitchFamily="18" charset="0"/>
                          </a:rPr>
                        </m:ctrlPr>
                      </m:dPr>
                      <m:e>
                        <m:r>
                          <a:rPr lang="lv-LV" b="1" i="1" smtClean="0">
                            <a:latin typeface="Cambria Math" panose="02040503050406030204" pitchFamily="18" charset="0"/>
                          </a:rPr>
                          <m:t>𝒏</m:t>
                        </m:r>
                      </m:e>
                    </m:d>
                  </m:oMath>
                </a14:m>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4"/>
                <a:stretch>
                  <a:fillRect l="-2419" t="-23810" b="-44444"/>
                </a:stretch>
              </a:blipFill>
            </p:spPr>
            <p:txBody>
              <a:bodyPr/>
              <a:lstStyle/>
              <a:p>
                <a:r>
                  <a:rPr lang="en-US">
                    <a:noFill/>
                  </a:rPr>
                  <a:t> </a:t>
                </a:r>
              </a:p>
            </p:txBody>
          </p:sp>
        </mc:Fallback>
      </mc:AlternateContent>
      <p:pic>
        <p:nvPicPr>
          <p:cNvPr id="2050" name="Picture 2" descr="http://reu.dimacs.rutgers.edu/~mslusky/3adic-Binom7a.pn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8713" y="1668027"/>
            <a:ext cx="5435794" cy="3356603"/>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114800" y="2095081"/>
            <a:ext cx="65" cy="276999"/>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309128176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normAutofit/>
              </a:bodyPr>
              <a:lstStyle/>
              <a:p>
                <a:r>
                  <a:rPr lang="lv-LV" sz="2400" b="1" dirty="0"/>
                  <a:t>Uzdevums: </a:t>
                </a:r>
                <a:r>
                  <a:rPr lang="lv-LV" sz="2400" dirty="0"/>
                  <a:t>Atrast visus naturālos skaitļus </a:t>
                </a:r>
                <a14:m>
                  <m:oMath xmlns:m="http://schemas.openxmlformats.org/officeDocument/2006/math">
                    <m:r>
                      <a:rPr lang="lv-LV" sz="2400" i="1" dirty="0" smtClean="0">
                        <a:latin typeface="Cambria Math" panose="02040503050406030204" pitchFamily="18" charset="0"/>
                      </a:rPr>
                      <m:t>𝑛</m:t>
                    </m:r>
                  </m:oMath>
                </a14:m>
                <a:r>
                  <a:rPr lang="lv-LV" sz="2400" dirty="0"/>
                  <a:t>, kuriem </a:t>
                </a:r>
                <a14:m>
                  <m:oMath xmlns:m="http://schemas.openxmlformats.org/officeDocument/2006/math">
                    <m:sSup>
                      <m:sSupPr>
                        <m:ctrlPr>
                          <a:rPr lang="lv-LV" sz="2400" i="1" smtClean="0">
                            <a:latin typeface="Cambria Math" panose="02040503050406030204" pitchFamily="18" charset="0"/>
                          </a:rPr>
                        </m:ctrlPr>
                      </m:sSupPr>
                      <m:e>
                        <m:r>
                          <a:rPr lang="lv-LV" sz="2400" b="0" i="1" smtClean="0">
                            <a:latin typeface="Cambria Math" panose="02040503050406030204" pitchFamily="18" charset="0"/>
                          </a:rPr>
                          <m:t>𝑛</m:t>
                        </m:r>
                      </m:e>
                      <m:sup>
                        <m:r>
                          <a:rPr lang="lv-LV" sz="2400" b="0" i="1" smtClean="0">
                            <a:latin typeface="Cambria Math" panose="02040503050406030204" pitchFamily="18" charset="0"/>
                          </a:rPr>
                          <m:t>𝑛</m:t>
                        </m:r>
                        <m:r>
                          <a:rPr lang="lv-LV" sz="2400" b="0" i="1" smtClean="0">
                            <a:latin typeface="Cambria Math" panose="02040503050406030204" pitchFamily="18" charset="0"/>
                          </a:rPr>
                          <m:t>−1</m:t>
                        </m:r>
                      </m:sup>
                    </m:sSup>
                    <m:r>
                      <a:rPr lang="lv-LV" sz="2400" b="0" i="1" smtClean="0">
                        <a:latin typeface="Cambria Math" panose="02040503050406030204" pitchFamily="18" charset="0"/>
                      </a:rPr>
                      <m:t>−1</m:t>
                    </m:r>
                  </m:oMath>
                </a14:m>
                <a:r>
                  <a:rPr lang="lv-LV" sz="2400" dirty="0"/>
                  <a:t> dalās ar </a:t>
                </a:r>
                <a14:m>
                  <m:oMath xmlns:m="http://schemas.openxmlformats.org/officeDocument/2006/math">
                    <m:sSup>
                      <m:sSupPr>
                        <m:ctrlPr>
                          <a:rPr lang="lv-LV" sz="2400" i="1" smtClean="0">
                            <a:latin typeface="Cambria Math" panose="02040503050406030204" pitchFamily="18" charset="0"/>
                          </a:rPr>
                        </m:ctrlPr>
                      </m:sSupPr>
                      <m:e>
                        <m:r>
                          <a:rPr lang="lv-LV" sz="2400" b="0" i="1" smtClean="0">
                            <a:latin typeface="Cambria Math" panose="02040503050406030204" pitchFamily="18" charset="0"/>
                          </a:rPr>
                          <m:t>2</m:t>
                        </m:r>
                      </m:e>
                      <m:sup>
                        <m:r>
                          <a:rPr lang="lv-LV" sz="2400" b="0" i="1" smtClean="0">
                            <a:latin typeface="Cambria Math" panose="02040503050406030204" pitchFamily="18" charset="0"/>
                          </a:rPr>
                          <m:t>2015</m:t>
                        </m:r>
                      </m:sup>
                    </m:sSup>
                  </m:oMath>
                </a14:m>
                <a:r>
                  <a:rPr lang="lv-LV" sz="2400" dirty="0"/>
                  <a:t>, bet nedalās ar </a:t>
                </a:r>
                <a14:m>
                  <m:oMath xmlns:m="http://schemas.openxmlformats.org/officeDocument/2006/math">
                    <m:sSup>
                      <m:sSupPr>
                        <m:ctrlPr>
                          <a:rPr lang="lv-LV" sz="2400" i="1">
                            <a:latin typeface="Cambria Math" panose="02040503050406030204" pitchFamily="18" charset="0"/>
                          </a:rPr>
                        </m:ctrlPr>
                      </m:sSupPr>
                      <m:e>
                        <m:r>
                          <a:rPr lang="lv-LV" sz="2400" i="1">
                            <a:latin typeface="Cambria Math" panose="02040503050406030204" pitchFamily="18" charset="0"/>
                          </a:rPr>
                          <m:t>2</m:t>
                        </m:r>
                      </m:e>
                      <m:sup>
                        <m:r>
                          <a:rPr lang="lv-LV" sz="2400" i="1">
                            <a:latin typeface="Cambria Math" panose="02040503050406030204" pitchFamily="18" charset="0"/>
                          </a:rPr>
                          <m:t>201</m:t>
                        </m:r>
                        <m:r>
                          <a:rPr lang="lv-LV" sz="2400" b="0" i="1" smtClean="0">
                            <a:latin typeface="Cambria Math" panose="02040503050406030204" pitchFamily="18" charset="0"/>
                          </a:rPr>
                          <m:t>6</m:t>
                        </m:r>
                      </m:sup>
                    </m:sSup>
                  </m:oMath>
                </a14:m>
                <a:r>
                  <a:rPr lang="lv-LV" sz="2400" dirty="0"/>
                  <a:t>. </a:t>
                </a:r>
                <a:endParaRPr lang="en-US" sz="2400"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rotWithShape="0">
                <a:blip r:embed="rId2"/>
                <a:stretch>
                  <a:fillRect l="-2163" t="-2318"/>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lv-LV" dirty="0"/>
              <a:t>Bw2015.17</a:t>
            </a:r>
            <a:endParaRPr lang="en-US" dirty="0"/>
          </a:p>
        </p:txBody>
      </p:sp>
    </p:spTree>
    <p:extLst>
      <p:ext uri="{BB962C8B-B14F-4D97-AF65-F5344CB8AC3E}">
        <p14:creationId xmlns:p14="http://schemas.microsoft.com/office/powerpoint/2010/main" val="87213639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47471" y="3604334"/>
                <a:ext cx="8456803" cy="834316"/>
              </a:xfrm>
            </p:spPr>
            <p: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lv-LV" b="0" i="1" smtClean="0">
                              <a:latin typeface="Cambria Math" panose="02040503050406030204" pitchFamily="18" charset="0"/>
                            </a:rPr>
                            <m:t>𝑎</m:t>
                          </m:r>
                        </m:e>
                        <m:sub>
                          <m:r>
                            <a:rPr lang="lv-LV" b="0" i="1" smtClean="0">
                              <a:latin typeface="Cambria Math" panose="02040503050406030204" pitchFamily="18" charset="0"/>
                            </a:rPr>
                            <m:t>𝑛</m:t>
                          </m:r>
                        </m:sub>
                      </m:sSub>
                      <m:r>
                        <a:rPr lang="lv-LV" b="0" i="1" smtClean="0">
                          <a:latin typeface="Cambria Math" panose="02040503050406030204" pitchFamily="18" charset="0"/>
                        </a:rPr>
                        <m:t>=2</m:t>
                      </m:r>
                      <m:sSub>
                        <m:sSubPr>
                          <m:ctrlPr>
                            <a:rPr lang="lv-LV" b="0" i="1" smtClean="0">
                              <a:latin typeface="Cambria Math" panose="02040503050406030204" pitchFamily="18" charset="0"/>
                            </a:rPr>
                          </m:ctrlPr>
                        </m:sSubPr>
                        <m:e>
                          <m:r>
                            <a:rPr lang="lv-LV" b="0" i="1" smtClean="0">
                              <a:latin typeface="Cambria Math" panose="02040503050406030204" pitchFamily="18" charset="0"/>
                            </a:rPr>
                            <m:t>𝑏</m:t>
                          </m:r>
                        </m:e>
                        <m:sub>
                          <m:r>
                            <a:rPr lang="lv-LV" b="0" i="1" smtClean="0">
                              <a:latin typeface="Cambria Math" panose="02040503050406030204" pitchFamily="18" charset="0"/>
                            </a:rPr>
                            <m:t>𝑛</m:t>
                          </m:r>
                        </m:sub>
                      </m:sSub>
                      <m:r>
                        <a:rPr lang="lv-LV" b="0" i="1" smtClean="0">
                          <a:latin typeface="Cambria Math" panose="02040503050406030204" pitchFamily="18" charset="0"/>
                        </a:rPr>
                        <m:t>+</m:t>
                      </m:r>
                      <m:sSub>
                        <m:sSubPr>
                          <m:ctrlPr>
                            <a:rPr lang="lv-LV" b="0" i="1" smtClean="0">
                              <a:latin typeface="Cambria Math" panose="02040503050406030204" pitchFamily="18" charset="0"/>
                            </a:rPr>
                          </m:ctrlPr>
                        </m:sSubPr>
                        <m:e>
                          <m:r>
                            <a:rPr lang="lv-LV" b="0" i="1" smtClean="0">
                              <a:latin typeface="Cambria Math" panose="02040503050406030204" pitchFamily="18" charset="0"/>
                            </a:rPr>
                            <m:t>𝑐</m:t>
                          </m:r>
                        </m:e>
                        <m:sub>
                          <m:r>
                            <a:rPr lang="lv-LV" b="0" i="1" smtClean="0">
                              <a:latin typeface="Cambria Math" panose="02040503050406030204" pitchFamily="18" charset="0"/>
                            </a:rPr>
                            <m:t>𝑛</m:t>
                          </m:r>
                        </m:sub>
                      </m:sSub>
                      <m:r>
                        <a:rPr lang="lv-LV" b="0" i="1" smtClean="0">
                          <a:latin typeface="Cambria Math" panose="02040503050406030204" pitchFamily="18" charset="0"/>
                        </a:rPr>
                        <m:t>−1</m:t>
                      </m:r>
                    </m:oMath>
                  </m:oMathPara>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47471" y="3604334"/>
                <a:ext cx="8456803" cy="834316"/>
              </a:xfrm>
              <a:blipFill rotWithShape="0">
                <a:blip r:embed="rId2"/>
                <a:stretch>
                  <a:fillRect/>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lv-LV" dirty="0"/>
              <a:t>Izsakām vienu virkni ar divām vienkāršākām</a:t>
            </a:r>
            <a:endParaRPr lang="en-US" dirty="0"/>
          </a:p>
        </p:txBody>
      </p:sp>
      <p:pic>
        <p:nvPicPr>
          <p:cNvPr id="4" name="Picture 3"/>
          <p:cNvPicPr>
            <a:picLocks noChangeAspect="1"/>
          </p:cNvPicPr>
          <p:nvPr/>
        </p:nvPicPr>
        <p:blipFill>
          <a:blip r:embed="rId3"/>
          <a:stretch>
            <a:fillRect/>
          </a:stretch>
        </p:blipFill>
        <p:spPr>
          <a:xfrm>
            <a:off x="2168099" y="583858"/>
            <a:ext cx="3359209" cy="1307085"/>
          </a:xfrm>
          <a:prstGeom prst="rect">
            <a:avLst/>
          </a:prstGeom>
        </p:spPr>
      </p:pic>
      <p:pic>
        <p:nvPicPr>
          <p:cNvPr id="5" name="Picture 4"/>
          <p:cNvPicPr>
            <a:picLocks noChangeAspect="1"/>
          </p:cNvPicPr>
          <p:nvPr/>
        </p:nvPicPr>
        <p:blipFill>
          <a:blip r:embed="rId4"/>
          <a:stretch>
            <a:fillRect/>
          </a:stretch>
        </p:blipFill>
        <p:spPr>
          <a:xfrm>
            <a:off x="515373" y="1890943"/>
            <a:ext cx="8622052" cy="1482572"/>
          </a:xfrm>
          <a:prstGeom prst="rect">
            <a:avLst/>
          </a:prstGeom>
        </p:spPr>
      </p:pic>
    </p:spTree>
    <p:extLst>
      <p:ext uri="{BB962C8B-B14F-4D97-AF65-F5344CB8AC3E}">
        <p14:creationId xmlns:p14="http://schemas.microsoft.com/office/powerpoint/2010/main" val="149344172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rmAutofit lnSpcReduction="10000"/>
              </a:bodyPr>
              <a:lstStyle/>
              <a:p>
                <a:r>
                  <a:rPr lang="lv-LV" b="1" dirty="0" smtClean="0"/>
                  <a:t>IMO1990.3. </a:t>
                </a:r>
                <a:r>
                  <a:rPr lang="lv-LV" dirty="0" smtClean="0"/>
                  <a:t>Noteikt visus veselos skaitļus </a:t>
                </a:r>
                <a14:m>
                  <m:oMath xmlns:m="http://schemas.openxmlformats.org/officeDocument/2006/math">
                    <m:r>
                      <a:rPr lang="lv-LV" i="1" dirty="0" smtClean="0">
                        <a:latin typeface="Cambria Math" panose="02040503050406030204" pitchFamily="18" charset="0"/>
                      </a:rPr>
                      <m:t>𝑛</m:t>
                    </m:r>
                    <m:r>
                      <a:rPr lang="lv-LV" i="1" dirty="0" smtClean="0">
                        <a:latin typeface="Cambria Math" panose="02040503050406030204" pitchFamily="18" charset="0"/>
                      </a:rPr>
                      <m:t>&gt;1</m:t>
                    </m:r>
                  </m:oMath>
                </a14:m>
                <a:r>
                  <a:rPr lang="lv-LV" dirty="0" smtClean="0"/>
                  <a:t>, kam </a:t>
                </a:r>
                <a14:m>
                  <m:oMath xmlns:m="http://schemas.openxmlformats.org/officeDocument/2006/math">
                    <m:f>
                      <m:fPr>
                        <m:ctrlPr>
                          <a:rPr lang="lv-LV" i="1" smtClean="0">
                            <a:latin typeface="Cambria Math" panose="02040503050406030204" pitchFamily="18" charset="0"/>
                          </a:rPr>
                        </m:ctrlPr>
                      </m:fPr>
                      <m:num>
                        <m:sSup>
                          <m:sSupPr>
                            <m:ctrlPr>
                              <a:rPr lang="lv-LV" i="1" smtClean="0">
                                <a:latin typeface="Cambria Math" panose="02040503050406030204" pitchFamily="18" charset="0"/>
                              </a:rPr>
                            </m:ctrlPr>
                          </m:sSupPr>
                          <m:e>
                            <m:r>
                              <a:rPr lang="lv-LV" b="0" i="1" smtClean="0">
                                <a:latin typeface="Cambria Math" panose="02040503050406030204" pitchFamily="18" charset="0"/>
                              </a:rPr>
                              <m:t>2</m:t>
                            </m:r>
                          </m:e>
                          <m:sup>
                            <m:r>
                              <a:rPr lang="lv-LV" b="0" i="1" smtClean="0">
                                <a:latin typeface="Cambria Math" panose="02040503050406030204" pitchFamily="18" charset="0"/>
                              </a:rPr>
                              <m:t>𝑛</m:t>
                            </m:r>
                          </m:sup>
                        </m:sSup>
                        <m:r>
                          <a:rPr lang="lv-LV" b="0" i="1" smtClean="0">
                            <a:latin typeface="Cambria Math" panose="02040503050406030204" pitchFamily="18" charset="0"/>
                          </a:rPr>
                          <m:t>+1</m:t>
                        </m:r>
                      </m:num>
                      <m:den>
                        <m:sSup>
                          <m:sSupPr>
                            <m:ctrlPr>
                              <a:rPr lang="lv-LV" i="1" smtClean="0">
                                <a:latin typeface="Cambria Math" panose="02040503050406030204" pitchFamily="18" charset="0"/>
                              </a:rPr>
                            </m:ctrlPr>
                          </m:sSupPr>
                          <m:e>
                            <m:r>
                              <a:rPr lang="lv-LV" b="0" i="1" smtClean="0">
                                <a:latin typeface="Cambria Math" panose="02040503050406030204" pitchFamily="18" charset="0"/>
                              </a:rPr>
                              <m:t>𝑛</m:t>
                            </m:r>
                          </m:e>
                          <m:sup>
                            <m:r>
                              <a:rPr lang="lv-LV" b="0" i="1" smtClean="0">
                                <a:latin typeface="Cambria Math" panose="02040503050406030204" pitchFamily="18" charset="0"/>
                              </a:rPr>
                              <m:t>2</m:t>
                            </m:r>
                          </m:sup>
                        </m:sSup>
                      </m:den>
                    </m:f>
                  </m:oMath>
                </a14:m>
                <a:r>
                  <a:rPr lang="lv-LV" dirty="0" smtClean="0"/>
                  <a:t> ir vesels skaitlis. </a:t>
                </a:r>
              </a:p>
              <a:p>
                <a:pPr/>
                <a:r>
                  <a:rPr lang="lv-LV" b="1" dirty="0" smtClean="0"/>
                  <a:t>Sierpinski. </a:t>
                </a:r>
                <a:r>
                  <a:rPr lang="lv-LV" dirty="0" smtClean="0"/>
                  <a:t>Pierādīt, ka nevienam </a:t>
                </a:r>
                <a14:m>
                  <m:oMath xmlns:m="http://schemas.openxmlformats.org/officeDocument/2006/math">
                    <m:r>
                      <a:rPr lang="lv-LV" i="1" dirty="0" smtClean="0">
                        <a:latin typeface="Cambria Math" panose="02040503050406030204" pitchFamily="18" charset="0"/>
                      </a:rPr>
                      <m:t>𝑛</m:t>
                    </m:r>
                    <m:r>
                      <a:rPr lang="lv-LV" i="1" dirty="0" smtClean="0">
                        <a:latin typeface="Cambria Math" panose="02040503050406030204" pitchFamily="18" charset="0"/>
                      </a:rPr>
                      <m:t>&gt;1</m:t>
                    </m:r>
                  </m:oMath>
                </a14:m>
                <a:r>
                  <a:rPr lang="lv-LV" dirty="0" smtClean="0"/>
                  <a:t> neizpildās </a:t>
                </a:r>
                <a:br>
                  <a:rPr lang="lv-LV" dirty="0" smtClean="0"/>
                </a:br>
                <a14:m>
                  <m:oMathPara xmlns:m="http://schemas.openxmlformats.org/officeDocument/2006/math">
                    <m:oMathParaPr>
                      <m:jc m:val="centerGroup"/>
                    </m:oMathParaPr>
                    <m:oMath xmlns:m="http://schemas.openxmlformats.org/officeDocument/2006/math">
                      <m:r>
                        <a:rPr lang="lv-LV" b="0" i="1" smtClean="0">
                          <a:latin typeface="Cambria Math" panose="02040503050406030204" pitchFamily="18" charset="0"/>
                        </a:rPr>
                        <m:t>𝑛</m:t>
                      </m:r>
                      <m:r>
                        <m:rPr>
                          <m:nor/>
                        </m:rPr>
                        <a:rPr lang="lv-LV" b="0" i="0" smtClean="0">
                          <a:latin typeface="Cambria Math" panose="02040503050406030204" pitchFamily="18" charset="0"/>
                        </a:rPr>
                        <m:t> </m:t>
                      </m:r>
                      <m:r>
                        <m:rPr>
                          <m:nor/>
                        </m:rPr>
                        <a:rPr lang="en-US"/>
                        <m:t>∣</m:t>
                      </m:r>
                      <m:r>
                        <m:rPr>
                          <m:nor/>
                        </m:rPr>
                        <a:rPr lang="lv-LV" b="0" i="0" smtClean="0"/>
                        <m:t> </m:t>
                      </m:r>
                      <m:sSup>
                        <m:sSupPr>
                          <m:ctrlPr>
                            <a:rPr lang="lv-LV" b="0" i="1" smtClean="0">
                              <a:latin typeface="Cambria Math" panose="02040503050406030204" pitchFamily="18" charset="0"/>
                            </a:rPr>
                          </m:ctrlPr>
                        </m:sSupPr>
                        <m:e>
                          <m:r>
                            <a:rPr lang="lv-LV" b="0" i="1" smtClean="0">
                              <a:latin typeface="Cambria Math" panose="02040503050406030204" pitchFamily="18" charset="0"/>
                            </a:rPr>
                            <m:t>2</m:t>
                          </m:r>
                        </m:e>
                        <m:sup>
                          <m:r>
                            <a:rPr lang="lv-LV" b="0" i="1" smtClean="0">
                              <a:latin typeface="Cambria Math" panose="02040503050406030204" pitchFamily="18" charset="0"/>
                            </a:rPr>
                            <m:t>𝑛</m:t>
                          </m:r>
                          <m:r>
                            <a:rPr lang="lv-LV" b="0" i="1" smtClean="0">
                              <a:latin typeface="Cambria Math" panose="02040503050406030204" pitchFamily="18" charset="0"/>
                            </a:rPr>
                            <m:t>−1</m:t>
                          </m:r>
                        </m:sup>
                      </m:sSup>
                      <m:r>
                        <a:rPr lang="lv-LV" b="0" i="1" smtClean="0">
                          <a:latin typeface="Cambria Math" panose="02040503050406030204" pitchFamily="18" charset="0"/>
                        </a:rPr>
                        <m:t>+1</m:t>
                      </m:r>
                    </m:oMath>
                  </m:oMathPara>
                </a14:m>
                <a:endParaRPr lang="lv-LV" dirty="0" smtClean="0"/>
              </a:p>
              <a:p>
                <a:r>
                  <a:rPr lang="lv-LV" b="1" dirty="0" smtClean="0"/>
                  <a:t>APMO1997.2. </a:t>
                </a:r>
                <a:r>
                  <a:rPr lang="lv-LV" dirty="0" smtClean="0"/>
                  <a:t>Atrast veselu skaitli </a:t>
                </a:r>
                <a14:m>
                  <m:oMath xmlns:m="http://schemas.openxmlformats.org/officeDocument/2006/math">
                    <m:r>
                      <a:rPr lang="lv-LV" i="1" dirty="0" smtClean="0">
                        <a:latin typeface="Cambria Math" panose="02040503050406030204" pitchFamily="18" charset="0"/>
                      </a:rPr>
                      <m:t>𝑛</m:t>
                    </m:r>
                  </m:oMath>
                </a14:m>
                <a:r>
                  <a:rPr lang="lv-LV" dirty="0" smtClean="0"/>
                  <a:t>, kam </a:t>
                </a:r>
                <a14:m>
                  <m:oMath xmlns:m="http://schemas.openxmlformats.org/officeDocument/2006/math">
                    <m:r>
                      <a:rPr lang="lv-LV" i="1" dirty="0" smtClean="0">
                        <a:latin typeface="Cambria Math" panose="02040503050406030204" pitchFamily="18" charset="0"/>
                      </a:rPr>
                      <m:t>100</m:t>
                    </m:r>
                    <m:r>
                      <a:rPr lang="lv-LV" i="1" dirty="0" smtClean="0">
                        <a:latin typeface="Cambria Math" panose="02040503050406030204" pitchFamily="18" charset="0"/>
                        <a:ea typeface="Cambria Math" panose="02040503050406030204" pitchFamily="18" charset="0"/>
                      </a:rPr>
                      <m:t>≤</m:t>
                    </m:r>
                    <m:r>
                      <a:rPr lang="lv-LV" i="1" dirty="0" smtClean="0">
                        <a:latin typeface="Cambria Math" panose="02040503050406030204" pitchFamily="18" charset="0"/>
                      </a:rPr>
                      <m:t>𝑛</m:t>
                    </m:r>
                    <m:r>
                      <a:rPr lang="lv-LV" i="1" dirty="0" smtClean="0">
                        <a:latin typeface="Cambria Math" panose="02040503050406030204" pitchFamily="18" charset="0"/>
                        <a:ea typeface="Cambria Math" panose="02040503050406030204" pitchFamily="18" charset="0"/>
                      </a:rPr>
                      <m:t>≤</m:t>
                    </m:r>
                    <m:r>
                      <a:rPr lang="lv-LV" i="1" dirty="0" smtClean="0">
                        <a:latin typeface="Cambria Math" panose="02040503050406030204" pitchFamily="18" charset="0"/>
                      </a:rPr>
                      <m:t>1997</m:t>
                    </m:r>
                  </m:oMath>
                </a14:m>
                <a:r>
                  <a:rPr lang="lv-LV" dirty="0" smtClean="0"/>
                  <a:t>, ka </a:t>
                </a:r>
                <a14:m>
                  <m:oMath xmlns:m="http://schemas.openxmlformats.org/officeDocument/2006/math">
                    <m:r>
                      <a:rPr lang="lv-LV" i="1" dirty="0" smtClean="0">
                        <a:latin typeface="Cambria Math" panose="02040503050406030204" pitchFamily="18" charset="0"/>
                      </a:rPr>
                      <m:t>𝑛</m:t>
                    </m:r>
                  </m:oMath>
                </a14:m>
                <a:r>
                  <a:rPr lang="lv-LV" dirty="0" smtClean="0"/>
                  <a:t> dala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2</m:t>
                        </m:r>
                      </m:e>
                      <m:sup>
                        <m:r>
                          <a:rPr lang="lv-LV" b="0" i="1" smtClean="0">
                            <a:latin typeface="Cambria Math" panose="02040503050406030204" pitchFamily="18" charset="0"/>
                          </a:rPr>
                          <m:t>𝑛</m:t>
                        </m:r>
                      </m:sup>
                    </m:sSup>
                    <m:r>
                      <a:rPr lang="lv-LV" b="0" i="1" smtClean="0">
                        <a:latin typeface="Cambria Math" panose="02040503050406030204" pitchFamily="18" charset="0"/>
                      </a:rPr>
                      <m:t>+2.</m:t>
                    </m:r>
                  </m:oMath>
                </a14:m>
                <a:endParaRPr lang="lv-LV" dirty="0" smtClean="0"/>
              </a:p>
              <a:p>
                <a:r>
                  <a:rPr lang="lv-LV" b="1" dirty="0" smtClean="0"/>
                  <a:t>IMO2000.5 </a:t>
                </a:r>
                <a:r>
                  <a:rPr lang="lv-LV" dirty="0" smtClean="0"/>
                  <a:t>Vai eksistē naturāls </a:t>
                </a:r>
                <a14:m>
                  <m:oMath xmlns:m="http://schemas.openxmlformats.org/officeDocument/2006/math">
                    <m:r>
                      <a:rPr lang="lv-LV" i="1" dirty="0" smtClean="0">
                        <a:latin typeface="Cambria Math" panose="02040503050406030204" pitchFamily="18" charset="0"/>
                      </a:rPr>
                      <m:t>𝑛</m:t>
                    </m:r>
                  </m:oMath>
                </a14:m>
                <a:r>
                  <a:rPr lang="lv-LV" dirty="0" smtClean="0"/>
                  <a:t>, ka skaitlim </a:t>
                </a:r>
                <a14:m>
                  <m:oMath xmlns:m="http://schemas.openxmlformats.org/officeDocument/2006/math">
                    <m:r>
                      <a:rPr lang="lv-LV" i="1" dirty="0" smtClean="0">
                        <a:latin typeface="Cambria Math" panose="02040503050406030204" pitchFamily="18" charset="0"/>
                      </a:rPr>
                      <m:t>𝑛</m:t>
                    </m:r>
                  </m:oMath>
                </a14:m>
                <a:r>
                  <a:rPr lang="lv-LV" dirty="0" smtClean="0"/>
                  <a:t> ir tieši </a:t>
                </a:r>
                <a14:m>
                  <m:oMath xmlns:m="http://schemas.openxmlformats.org/officeDocument/2006/math">
                    <m:r>
                      <a:rPr lang="lv-LV" i="1" dirty="0" smtClean="0">
                        <a:latin typeface="Cambria Math" panose="02040503050406030204" pitchFamily="18" charset="0"/>
                      </a:rPr>
                      <m:t>2000 </m:t>
                    </m:r>
                  </m:oMath>
                </a14:m>
                <a:r>
                  <a:rPr lang="lv-LV" dirty="0" smtClean="0"/>
                  <a:t>dalītāji-pirmskaitļi un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2</m:t>
                        </m:r>
                      </m:e>
                      <m:sup>
                        <m:r>
                          <a:rPr lang="lv-LV" b="0" i="1" smtClean="0">
                            <a:latin typeface="Cambria Math" panose="02040503050406030204" pitchFamily="18" charset="0"/>
                          </a:rPr>
                          <m:t>𝑛</m:t>
                        </m:r>
                      </m:sup>
                    </m:sSup>
                    <m:r>
                      <a:rPr lang="lv-LV" b="0" i="1" smtClean="0">
                        <a:latin typeface="Cambria Math" panose="02040503050406030204" pitchFamily="18" charset="0"/>
                      </a:rPr>
                      <m:t>+1</m:t>
                    </m:r>
                  </m:oMath>
                </a14:m>
                <a:r>
                  <a:rPr lang="lv-LV" dirty="0" smtClean="0"/>
                  <a:t> dalās ar </a:t>
                </a:r>
                <a14:m>
                  <m:oMath xmlns:m="http://schemas.openxmlformats.org/officeDocument/2006/math">
                    <m:r>
                      <a:rPr lang="lv-LV" i="1" dirty="0" smtClean="0">
                        <a:latin typeface="Cambria Math" panose="02040503050406030204" pitchFamily="18" charset="0"/>
                      </a:rPr>
                      <m:t>𝑛</m:t>
                    </m:r>
                  </m:oMath>
                </a14:m>
                <a:r>
                  <a:rPr lang="lv-LV" dirty="0" smtClean="0"/>
                  <a:t>. [</a:t>
                </a:r>
                <a14:m>
                  <m:oMath xmlns:m="http://schemas.openxmlformats.org/officeDocument/2006/math">
                    <m:r>
                      <a:rPr lang="lv-LV" i="1" dirty="0" smtClean="0">
                        <a:latin typeface="Cambria Math" panose="02040503050406030204" pitchFamily="18" charset="0"/>
                      </a:rPr>
                      <m:t>𝑛</m:t>
                    </m:r>
                  </m:oMath>
                </a14:m>
                <a:r>
                  <a:rPr lang="lv-LV" dirty="0" smtClean="0"/>
                  <a:t> drīkst dalīties arī ar pirmskaitļu pakāpēm.]</a:t>
                </a:r>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3"/>
                <a:stretch>
                  <a:fillRect l="-2163" t="-662" r="-2091"/>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lv-LV" dirty="0" smtClean="0"/>
              <a:t>Citi uzdevumi, kas risināmi ar LTE Teorēmu</a:t>
            </a:r>
            <a:endParaRPr lang="en-US" dirty="0"/>
          </a:p>
        </p:txBody>
      </p:sp>
    </p:spTree>
    <p:extLst>
      <p:ext uri="{BB962C8B-B14F-4D97-AF65-F5344CB8AC3E}">
        <p14:creationId xmlns:p14="http://schemas.microsoft.com/office/powerpoint/2010/main" val="117695472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normAutofit/>
              </a:bodyPr>
              <a:lstStyle/>
              <a:p>
                <a:r>
                  <a:rPr lang="lv-LV" sz="2400" dirty="0" smtClean="0"/>
                  <a:t>Ar kādu lielāko </a:t>
                </a:r>
                <a14:m>
                  <m:oMath xmlns:m="http://schemas.openxmlformats.org/officeDocument/2006/math">
                    <m:r>
                      <a:rPr lang="lv-LV" sz="2400" i="1" dirty="0" smtClean="0">
                        <a:latin typeface="Cambria Math" panose="02040503050406030204" pitchFamily="18" charset="0"/>
                      </a:rPr>
                      <m:t>2</m:t>
                    </m:r>
                  </m:oMath>
                </a14:m>
                <a:r>
                  <a:rPr lang="lv-LV" sz="2400" dirty="0" smtClean="0"/>
                  <a:t> pakāpi dalās </a:t>
                </a:r>
                <a14:m>
                  <m:oMath xmlns:m="http://schemas.openxmlformats.org/officeDocument/2006/math">
                    <m:r>
                      <a:rPr lang="lv-LV" sz="2400" i="1" dirty="0" smtClean="0">
                        <a:latin typeface="Cambria Math" panose="02040503050406030204" pitchFamily="18" charset="0"/>
                      </a:rPr>
                      <m:t>36!</m:t>
                    </m:r>
                  </m:oMath>
                </a14:m>
                <a:r>
                  <a:rPr lang="lv-LV" sz="2400" dirty="0" smtClean="0"/>
                  <a:t> </a:t>
                </a:r>
              </a:p>
              <a:p>
                <a:pPr algn="ctr"/>
                <a:r>
                  <a:rPr lang="lv-LV" sz="2400" dirty="0" smtClean="0"/>
                  <a:t>jeb</a:t>
                </a:r>
              </a:p>
              <a:p>
                <a14:m>
                  <m:oMath xmlns:m="http://schemas.openxmlformats.org/officeDocument/2006/math">
                    <m:r>
                      <a:rPr lang="lv-LV" sz="2400" i="1" dirty="0" smtClean="0">
                        <a:latin typeface="Cambria Math" panose="02040503050406030204" pitchFamily="18" charset="0"/>
                      </a:rPr>
                      <m:t>36!</m:t>
                    </m:r>
                    <m:r>
                      <a:rPr lang="lv-LV" sz="2400" b="0" i="1" dirty="0" smtClean="0">
                        <a:latin typeface="Cambria Math" panose="02040503050406030204" pitchFamily="18" charset="0"/>
                      </a:rPr>
                      <m:t>=</m:t>
                    </m:r>
                    <m:sSup>
                      <m:sSupPr>
                        <m:ctrlPr>
                          <a:rPr lang="lv-LV" sz="2400" i="1">
                            <a:latin typeface="Cambria Math" panose="02040503050406030204" pitchFamily="18" charset="0"/>
                          </a:rPr>
                        </m:ctrlPr>
                      </m:sSupPr>
                      <m:e>
                        <m:r>
                          <a:rPr lang="lv-LV" sz="2400" i="1">
                            <a:latin typeface="Cambria Math" panose="02040503050406030204" pitchFamily="18" charset="0"/>
                          </a:rPr>
                          <m:t>2</m:t>
                        </m:r>
                      </m:e>
                      <m:sup>
                        <m:sSub>
                          <m:sSubPr>
                            <m:ctrlPr>
                              <a:rPr lang="lv-LV" sz="2400" i="1">
                                <a:latin typeface="Cambria Math" panose="02040503050406030204" pitchFamily="18" charset="0"/>
                              </a:rPr>
                            </m:ctrlPr>
                          </m:sSubPr>
                          <m:e>
                            <m:r>
                              <a:rPr lang="lv-LV" sz="2400" i="1">
                                <a:latin typeface="Cambria Math" panose="02040503050406030204" pitchFamily="18" charset="0"/>
                              </a:rPr>
                              <m:t>𝑘</m:t>
                            </m:r>
                          </m:e>
                          <m:sub>
                            <m:r>
                              <a:rPr lang="lv-LV" sz="2400" i="1">
                                <a:latin typeface="Cambria Math" panose="02040503050406030204" pitchFamily="18" charset="0"/>
                              </a:rPr>
                              <m:t>1</m:t>
                            </m:r>
                          </m:sub>
                        </m:sSub>
                      </m:sup>
                    </m:sSup>
                    <m:r>
                      <a:rPr lang="lv-LV" sz="2400" i="1">
                        <a:latin typeface="Cambria Math" panose="02040503050406030204" pitchFamily="18" charset="0"/>
                        <a:ea typeface="Cambria Math" panose="02040503050406030204" pitchFamily="18" charset="0"/>
                      </a:rPr>
                      <m:t>∙</m:t>
                    </m:r>
                    <m:sSup>
                      <m:sSupPr>
                        <m:ctrlPr>
                          <a:rPr lang="lv-LV" sz="2400" i="1">
                            <a:latin typeface="Cambria Math" panose="02040503050406030204" pitchFamily="18" charset="0"/>
                            <a:ea typeface="Cambria Math" panose="02040503050406030204" pitchFamily="18" charset="0"/>
                          </a:rPr>
                        </m:ctrlPr>
                      </m:sSupPr>
                      <m:e>
                        <m:r>
                          <a:rPr lang="lv-LV" sz="2400" i="1">
                            <a:latin typeface="Cambria Math" panose="02040503050406030204" pitchFamily="18" charset="0"/>
                            <a:ea typeface="Cambria Math" panose="02040503050406030204" pitchFamily="18" charset="0"/>
                          </a:rPr>
                          <m:t>3</m:t>
                        </m:r>
                      </m:e>
                      <m:sup>
                        <m:sSub>
                          <m:sSubPr>
                            <m:ctrlPr>
                              <a:rPr lang="lv-LV" sz="2400" i="1">
                                <a:latin typeface="Cambria Math" panose="02040503050406030204" pitchFamily="18" charset="0"/>
                                <a:ea typeface="Cambria Math" panose="02040503050406030204" pitchFamily="18" charset="0"/>
                              </a:rPr>
                            </m:ctrlPr>
                          </m:sSubPr>
                          <m:e>
                            <m:r>
                              <a:rPr lang="lv-LV" sz="2400" i="1">
                                <a:latin typeface="Cambria Math" panose="02040503050406030204" pitchFamily="18" charset="0"/>
                                <a:ea typeface="Cambria Math" panose="02040503050406030204" pitchFamily="18" charset="0"/>
                              </a:rPr>
                              <m:t>𝑘</m:t>
                            </m:r>
                          </m:e>
                          <m:sub>
                            <m:r>
                              <a:rPr lang="lv-LV" sz="2400" i="1">
                                <a:latin typeface="Cambria Math" panose="02040503050406030204" pitchFamily="18" charset="0"/>
                                <a:ea typeface="Cambria Math" panose="02040503050406030204" pitchFamily="18" charset="0"/>
                              </a:rPr>
                              <m:t>2</m:t>
                            </m:r>
                          </m:sub>
                        </m:sSub>
                      </m:sup>
                    </m:sSup>
                    <m:r>
                      <a:rPr lang="lv-LV" sz="2400" i="1">
                        <a:latin typeface="Cambria Math" panose="02040503050406030204" pitchFamily="18" charset="0"/>
                        <a:ea typeface="Cambria Math" panose="02040503050406030204" pitchFamily="18" charset="0"/>
                      </a:rPr>
                      <m:t>∙ ⋯ ∙ </m:t>
                    </m:r>
                    <m:sSup>
                      <m:sSupPr>
                        <m:ctrlPr>
                          <a:rPr lang="lv-LV" sz="2400" i="1">
                            <a:latin typeface="Cambria Math" panose="02040503050406030204" pitchFamily="18" charset="0"/>
                            <a:ea typeface="Cambria Math" panose="02040503050406030204" pitchFamily="18" charset="0"/>
                          </a:rPr>
                        </m:ctrlPr>
                      </m:sSupPr>
                      <m:e>
                        <m:r>
                          <a:rPr lang="lv-LV" sz="2400" i="1">
                            <a:latin typeface="Cambria Math" panose="02040503050406030204" pitchFamily="18" charset="0"/>
                            <a:ea typeface="Cambria Math" panose="02040503050406030204" pitchFamily="18" charset="0"/>
                          </a:rPr>
                          <m:t>31</m:t>
                        </m:r>
                      </m:e>
                      <m:sup>
                        <m:sSub>
                          <m:sSubPr>
                            <m:ctrlPr>
                              <a:rPr lang="lv-LV" sz="2400" i="1">
                                <a:latin typeface="Cambria Math" panose="02040503050406030204" pitchFamily="18" charset="0"/>
                                <a:ea typeface="Cambria Math" panose="02040503050406030204" pitchFamily="18" charset="0"/>
                              </a:rPr>
                            </m:ctrlPr>
                          </m:sSubPr>
                          <m:e>
                            <m:r>
                              <a:rPr lang="lv-LV" sz="2400" i="1">
                                <a:latin typeface="Cambria Math" panose="02040503050406030204" pitchFamily="18" charset="0"/>
                                <a:ea typeface="Cambria Math" panose="02040503050406030204" pitchFamily="18" charset="0"/>
                              </a:rPr>
                              <m:t>𝑘</m:t>
                            </m:r>
                          </m:e>
                          <m:sub>
                            <m:r>
                              <a:rPr lang="lv-LV" sz="2400" i="1">
                                <a:latin typeface="Cambria Math" panose="02040503050406030204" pitchFamily="18" charset="0"/>
                                <a:ea typeface="Cambria Math" panose="02040503050406030204" pitchFamily="18" charset="0"/>
                              </a:rPr>
                              <m:t>11</m:t>
                            </m:r>
                          </m:sub>
                        </m:sSub>
                      </m:sup>
                    </m:sSup>
                  </m:oMath>
                </a14:m>
                <a:r>
                  <a:rPr lang="lv-LV" sz="2400" dirty="0" smtClean="0"/>
                  <a:t> - sadalījums pirmreizinātājos. </a:t>
                </a:r>
              </a:p>
              <a:p>
                <a:r>
                  <a:rPr lang="lv-LV" sz="2400" dirty="0" smtClean="0"/>
                  <a:t>Atrast </a:t>
                </a:r>
                <a14:m>
                  <m:oMath xmlns:m="http://schemas.openxmlformats.org/officeDocument/2006/math">
                    <m:sSub>
                      <m:sSubPr>
                        <m:ctrlPr>
                          <a:rPr lang="lv-LV" sz="2400" i="1" smtClean="0">
                            <a:latin typeface="Cambria Math" panose="02040503050406030204" pitchFamily="18" charset="0"/>
                          </a:rPr>
                        </m:ctrlPr>
                      </m:sSubPr>
                      <m:e>
                        <m:r>
                          <a:rPr lang="lv-LV" sz="2400" b="0" i="1" smtClean="0">
                            <a:latin typeface="Cambria Math" panose="02040503050406030204" pitchFamily="18" charset="0"/>
                          </a:rPr>
                          <m:t>𝑘</m:t>
                        </m:r>
                      </m:e>
                      <m:sub>
                        <m:r>
                          <a:rPr lang="lv-LV" sz="2400" b="0" i="1" smtClean="0">
                            <a:latin typeface="Cambria Math" panose="02040503050406030204" pitchFamily="18" charset="0"/>
                          </a:rPr>
                          <m:t>1</m:t>
                        </m:r>
                      </m:sub>
                    </m:sSub>
                  </m:oMath>
                </a14:m>
                <a:r>
                  <a:rPr lang="lv-LV" sz="2400" dirty="0" smtClean="0"/>
                  <a:t> - t.i. kāpinātāju pie </a:t>
                </a:r>
                <a14:m>
                  <m:oMath xmlns:m="http://schemas.openxmlformats.org/officeDocument/2006/math">
                    <m:r>
                      <a:rPr lang="lv-LV" sz="2400" i="1" dirty="0" smtClean="0">
                        <a:latin typeface="Cambria Math" panose="02040503050406030204" pitchFamily="18" charset="0"/>
                      </a:rPr>
                      <m:t>2</m:t>
                    </m:r>
                  </m:oMath>
                </a14:m>
                <a:r>
                  <a:rPr lang="lv-LV" sz="2400" dirty="0" smtClean="0"/>
                  <a:t> šajā sadalījumā. </a:t>
                </a:r>
                <a:endParaRPr lang="en-US" sz="2400"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rotWithShape="0">
                <a:blip r:embed="rId2"/>
                <a:stretch>
                  <a:fillRect l="-2163" t="-2318"/>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lv-LV" dirty="0" smtClean="0"/>
              <a:t>Piemērs</a:t>
            </a:r>
            <a:endParaRPr lang="en-US" dirty="0"/>
          </a:p>
        </p:txBody>
      </p:sp>
    </p:spTree>
    <p:extLst>
      <p:ext uri="{BB962C8B-B14F-4D97-AF65-F5344CB8AC3E}">
        <p14:creationId xmlns:p14="http://schemas.microsoft.com/office/powerpoint/2010/main" val="314482401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38102" y="834407"/>
            <a:ext cx="7445385" cy="1310754"/>
          </a:xfrm>
        </p:spPr>
      </p:pic>
      <p:sp>
        <p:nvSpPr>
          <p:cNvPr id="4" name="Title 3"/>
          <p:cNvSpPr>
            <a:spLocks noGrp="1"/>
          </p:cNvSpPr>
          <p:nvPr>
            <p:ph type="title"/>
          </p:nvPr>
        </p:nvSpPr>
        <p:spPr/>
        <p:txBody>
          <a:bodyPr/>
          <a:lstStyle/>
          <a:p>
            <a:r>
              <a:rPr lang="lv-LV" dirty="0" smtClean="0"/>
              <a:t>Skaitot pa rindiņām un kolonnām sanāk tas pats</a:t>
            </a:r>
            <a:endParaRPr lang="en-US" dirty="0"/>
          </a:p>
        </p:txBody>
      </p:sp>
      <mc:AlternateContent xmlns:mc="http://schemas.openxmlformats.org/markup-compatibility/2006" xmlns:a14="http://schemas.microsoft.com/office/drawing/2010/main">
        <mc:Choice Requires="a14">
          <p:sp>
            <p:nvSpPr>
              <p:cNvPr id="7" name="TextBox 6"/>
              <p:cNvSpPr txBox="1"/>
              <p:nvPr/>
            </p:nvSpPr>
            <p:spPr>
              <a:xfrm>
                <a:off x="341514" y="2566367"/>
                <a:ext cx="8695953" cy="2041144"/>
              </a:xfrm>
              <a:prstGeom prst="rect">
                <a:avLst/>
              </a:prstGeom>
              <a:noFill/>
            </p:spPr>
            <p:txBody>
              <a:bodyPr wrap="square" rtlCol="0">
                <a:noAutofit/>
              </a:bodyPr>
              <a:lstStyle/>
              <a:p>
                <a:pPr marL="285750" indent="-285750">
                  <a:buClr>
                    <a:srgbClr val="299D37"/>
                  </a:buClr>
                  <a:buFont typeface="Webdings" panose="05030102010509060703" pitchFamily="18" charset="2"/>
                  <a:buChar char="4"/>
                </a:pPr>
                <a14:m>
                  <m:oMath xmlns:m="http://schemas.openxmlformats.org/officeDocument/2006/math">
                    <m:r>
                      <a:rPr lang="lv-LV" sz="2000" b="0" i="1" smtClean="0">
                        <a:solidFill>
                          <a:schemeClr val="tx2"/>
                        </a:solidFill>
                        <a:latin typeface="Cambria Math" panose="02040503050406030204" pitchFamily="18" charset="0"/>
                      </a:rPr>
                      <m:t>𝑛</m:t>
                    </m:r>
                    <m:r>
                      <a:rPr lang="lv-LV" sz="2000" b="0" i="1" smtClean="0">
                        <a:solidFill>
                          <a:schemeClr val="tx2"/>
                        </a:solidFill>
                        <a:latin typeface="Cambria Math" panose="02040503050406030204" pitchFamily="18" charset="0"/>
                      </a:rPr>
                      <m:t>!</m:t>
                    </m:r>
                  </m:oMath>
                </a14:m>
                <a:r>
                  <a:rPr lang="lv-LV" sz="2000" dirty="0" smtClean="0">
                    <a:solidFill>
                      <a:schemeClr val="tx2"/>
                    </a:solidFill>
                  </a:rPr>
                  <a:t> ietilpstošās </a:t>
                </a:r>
                <a14:m>
                  <m:oMath xmlns:m="http://schemas.openxmlformats.org/officeDocument/2006/math">
                    <m:r>
                      <a:rPr lang="lv-LV" sz="2000" i="1" dirty="0" smtClean="0">
                        <a:solidFill>
                          <a:schemeClr val="tx2"/>
                        </a:solidFill>
                        <a:latin typeface="Cambria Math" panose="02040503050406030204" pitchFamily="18" charset="0"/>
                      </a:rPr>
                      <m:t>2</m:t>
                    </m:r>
                  </m:oMath>
                </a14:m>
                <a:r>
                  <a:rPr lang="lv-LV" sz="2000" dirty="0" smtClean="0">
                    <a:solidFill>
                      <a:schemeClr val="tx2"/>
                    </a:solidFill>
                  </a:rPr>
                  <a:t> pakāpes var skaitīt, saskaitot kvadrātiņus stabiņos.</a:t>
                </a:r>
              </a:p>
              <a:p>
                <a:pPr marL="285750" indent="-285750">
                  <a:buClr>
                    <a:srgbClr val="299D37"/>
                  </a:buClr>
                  <a:buFont typeface="Webdings" panose="05030102010509060703" pitchFamily="18" charset="2"/>
                  <a:buChar char="4"/>
                </a:pPr>
                <a:r>
                  <a:rPr lang="lv-LV" sz="2000" dirty="0" smtClean="0">
                    <a:solidFill>
                      <a:schemeClr val="tx2"/>
                    </a:solidFill>
                  </a:rPr>
                  <a:t>To pašu var saskaitīt arī pa rindiņām: </a:t>
                </a:r>
                <a:br>
                  <a:rPr lang="lv-LV" sz="2000" dirty="0" smtClean="0">
                    <a:solidFill>
                      <a:schemeClr val="tx2"/>
                    </a:solidFill>
                  </a:rPr>
                </a:br>
                <a14:m>
                  <m:oMath xmlns:m="http://schemas.openxmlformats.org/officeDocument/2006/math">
                    <m:d>
                      <m:dPr>
                        <m:begChr m:val="⌊"/>
                        <m:endChr m:val="⌋"/>
                        <m:ctrlPr>
                          <a:rPr lang="lv-LV" sz="2400" i="1" smtClean="0">
                            <a:solidFill>
                              <a:srgbClr val="C00000"/>
                            </a:solidFill>
                            <a:latin typeface="Cambria Math" panose="02040503050406030204" pitchFamily="18" charset="0"/>
                          </a:rPr>
                        </m:ctrlPr>
                      </m:dPr>
                      <m:e>
                        <m:f>
                          <m:fPr>
                            <m:ctrlPr>
                              <a:rPr lang="lv-LV" sz="2400" i="1">
                                <a:solidFill>
                                  <a:srgbClr val="C00000"/>
                                </a:solidFill>
                                <a:latin typeface="Cambria Math" panose="02040503050406030204" pitchFamily="18" charset="0"/>
                              </a:rPr>
                            </m:ctrlPr>
                          </m:fPr>
                          <m:num>
                            <m:r>
                              <a:rPr lang="lv-LV" sz="2400" b="0" i="1" smtClean="0">
                                <a:solidFill>
                                  <a:srgbClr val="C00000"/>
                                </a:solidFill>
                                <a:latin typeface="Cambria Math" panose="02040503050406030204" pitchFamily="18" charset="0"/>
                              </a:rPr>
                              <m:t>𝑛</m:t>
                            </m:r>
                          </m:num>
                          <m:den>
                            <m:r>
                              <a:rPr lang="lv-LV" sz="2400" i="1">
                                <a:solidFill>
                                  <a:srgbClr val="C00000"/>
                                </a:solidFill>
                                <a:latin typeface="Cambria Math" panose="02040503050406030204" pitchFamily="18" charset="0"/>
                              </a:rPr>
                              <m:t>2</m:t>
                            </m:r>
                          </m:den>
                        </m:f>
                      </m:e>
                    </m:d>
                    <m:r>
                      <a:rPr lang="lv-LV" sz="2400" i="1" smtClean="0">
                        <a:solidFill>
                          <a:schemeClr val="tx2"/>
                        </a:solidFill>
                        <a:latin typeface="Cambria Math" panose="02040503050406030204" pitchFamily="18" charset="0"/>
                      </a:rPr>
                      <m:t>+</m:t>
                    </m:r>
                    <m:d>
                      <m:dPr>
                        <m:begChr m:val="⌊"/>
                        <m:endChr m:val="⌋"/>
                        <m:ctrlPr>
                          <a:rPr lang="lv-LV" sz="2400" i="1" smtClean="0">
                            <a:solidFill>
                              <a:srgbClr val="FF6C0C"/>
                            </a:solidFill>
                            <a:latin typeface="Cambria Math" panose="02040503050406030204" pitchFamily="18" charset="0"/>
                          </a:rPr>
                        </m:ctrlPr>
                      </m:dPr>
                      <m:e>
                        <m:f>
                          <m:fPr>
                            <m:ctrlPr>
                              <a:rPr lang="lv-LV" sz="2400" i="1">
                                <a:solidFill>
                                  <a:srgbClr val="FF6C0C"/>
                                </a:solidFill>
                                <a:latin typeface="Cambria Math" panose="02040503050406030204" pitchFamily="18" charset="0"/>
                              </a:rPr>
                            </m:ctrlPr>
                          </m:fPr>
                          <m:num>
                            <m:r>
                              <a:rPr lang="lv-LV" sz="2400" b="0" i="1" smtClean="0">
                                <a:solidFill>
                                  <a:srgbClr val="FF6C0C"/>
                                </a:solidFill>
                                <a:latin typeface="Cambria Math" panose="02040503050406030204" pitchFamily="18" charset="0"/>
                              </a:rPr>
                              <m:t>𝑛</m:t>
                            </m:r>
                          </m:num>
                          <m:den>
                            <m:r>
                              <a:rPr lang="lv-LV" sz="2400" i="1">
                                <a:solidFill>
                                  <a:srgbClr val="FF6C0C"/>
                                </a:solidFill>
                                <a:latin typeface="Cambria Math" panose="02040503050406030204" pitchFamily="18" charset="0"/>
                              </a:rPr>
                              <m:t>4</m:t>
                            </m:r>
                          </m:den>
                        </m:f>
                      </m:e>
                    </m:d>
                    <m:r>
                      <a:rPr lang="lv-LV" sz="2400" i="1" smtClean="0">
                        <a:solidFill>
                          <a:schemeClr val="tx2"/>
                        </a:solidFill>
                        <a:latin typeface="Cambria Math" panose="02040503050406030204" pitchFamily="18" charset="0"/>
                      </a:rPr>
                      <m:t>+</m:t>
                    </m:r>
                    <m:d>
                      <m:dPr>
                        <m:begChr m:val="⌊"/>
                        <m:endChr m:val="⌋"/>
                        <m:ctrlPr>
                          <a:rPr lang="lv-LV" sz="2400" i="1">
                            <a:latin typeface="Cambria Math" panose="02040503050406030204" pitchFamily="18" charset="0"/>
                          </a:rPr>
                        </m:ctrlPr>
                      </m:dPr>
                      <m:e>
                        <m:f>
                          <m:fPr>
                            <m:ctrlPr>
                              <a:rPr lang="lv-LV" sz="2400" i="1">
                                <a:latin typeface="Cambria Math" panose="02040503050406030204" pitchFamily="18" charset="0"/>
                              </a:rPr>
                            </m:ctrlPr>
                          </m:fPr>
                          <m:num>
                            <m:r>
                              <a:rPr lang="lv-LV" sz="2400" b="0" i="1" smtClean="0">
                                <a:latin typeface="Cambria Math" panose="02040503050406030204" pitchFamily="18" charset="0"/>
                              </a:rPr>
                              <m:t>𝑛</m:t>
                            </m:r>
                          </m:num>
                          <m:den>
                            <m:r>
                              <a:rPr lang="lv-LV" sz="2400" i="1">
                                <a:latin typeface="Cambria Math" panose="02040503050406030204" pitchFamily="18" charset="0"/>
                              </a:rPr>
                              <m:t>8</m:t>
                            </m:r>
                          </m:den>
                        </m:f>
                      </m:e>
                    </m:d>
                    <m:r>
                      <a:rPr lang="lv-LV" sz="2400" i="1" smtClean="0">
                        <a:solidFill>
                          <a:schemeClr val="tx2"/>
                        </a:solidFill>
                        <a:latin typeface="Cambria Math" panose="02040503050406030204" pitchFamily="18" charset="0"/>
                      </a:rPr>
                      <m:t>+</m:t>
                    </m:r>
                    <m:d>
                      <m:dPr>
                        <m:begChr m:val="⌊"/>
                        <m:endChr m:val="⌋"/>
                        <m:ctrlPr>
                          <a:rPr lang="lv-LV" sz="2400" i="1" smtClean="0">
                            <a:solidFill>
                              <a:srgbClr val="0070C0"/>
                            </a:solidFill>
                            <a:latin typeface="Cambria Math" panose="02040503050406030204" pitchFamily="18" charset="0"/>
                          </a:rPr>
                        </m:ctrlPr>
                      </m:dPr>
                      <m:e>
                        <m:f>
                          <m:fPr>
                            <m:ctrlPr>
                              <a:rPr lang="lv-LV" sz="2400" i="1">
                                <a:solidFill>
                                  <a:srgbClr val="0070C0"/>
                                </a:solidFill>
                                <a:latin typeface="Cambria Math" panose="02040503050406030204" pitchFamily="18" charset="0"/>
                              </a:rPr>
                            </m:ctrlPr>
                          </m:fPr>
                          <m:num>
                            <m:r>
                              <a:rPr lang="lv-LV" sz="2400" b="0" i="1" smtClean="0">
                                <a:solidFill>
                                  <a:srgbClr val="0070C0"/>
                                </a:solidFill>
                                <a:latin typeface="Cambria Math" panose="02040503050406030204" pitchFamily="18" charset="0"/>
                              </a:rPr>
                              <m:t>𝑛</m:t>
                            </m:r>
                          </m:num>
                          <m:den>
                            <m:r>
                              <a:rPr lang="lv-LV" sz="2400" i="1">
                                <a:solidFill>
                                  <a:srgbClr val="0070C0"/>
                                </a:solidFill>
                                <a:latin typeface="Cambria Math" panose="02040503050406030204" pitchFamily="18" charset="0"/>
                              </a:rPr>
                              <m:t>16</m:t>
                            </m:r>
                          </m:den>
                        </m:f>
                      </m:e>
                    </m:d>
                    <m:r>
                      <a:rPr lang="lv-LV" sz="2400" i="1" smtClean="0">
                        <a:solidFill>
                          <a:schemeClr val="tx2"/>
                        </a:solidFill>
                        <a:latin typeface="Cambria Math" panose="02040503050406030204" pitchFamily="18" charset="0"/>
                      </a:rPr>
                      <m:t>+</m:t>
                    </m:r>
                    <m:d>
                      <m:dPr>
                        <m:begChr m:val="⌊"/>
                        <m:endChr m:val="⌋"/>
                        <m:ctrlPr>
                          <a:rPr lang="lv-LV" sz="2400" i="1" smtClean="0">
                            <a:solidFill>
                              <a:srgbClr val="7030A0"/>
                            </a:solidFill>
                            <a:latin typeface="Cambria Math" panose="02040503050406030204" pitchFamily="18" charset="0"/>
                          </a:rPr>
                        </m:ctrlPr>
                      </m:dPr>
                      <m:e>
                        <m:f>
                          <m:fPr>
                            <m:ctrlPr>
                              <a:rPr lang="lv-LV" sz="2400" i="1">
                                <a:solidFill>
                                  <a:srgbClr val="7030A0"/>
                                </a:solidFill>
                                <a:latin typeface="Cambria Math" panose="02040503050406030204" pitchFamily="18" charset="0"/>
                              </a:rPr>
                            </m:ctrlPr>
                          </m:fPr>
                          <m:num>
                            <m:r>
                              <a:rPr lang="lv-LV" sz="2400" b="0" i="1" smtClean="0">
                                <a:solidFill>
                                  <a:srgbClr val="7030A0"/>
                                </a:solidFill>
                                <a:latin typeface="Cambria Math" panose="02040503050406030204" pitchFamily="18" charset="0"/>
                              </a:rPr>
                              <m:t>𝑛</m:t>
                            </m:r>
                          </m:num>
                          <m:den>
                            <m:r>
                              <a:rPr lang="lv-LV" sz="2400" i="1">
                                <a:solidFill>
                                  <a:srgbClr val="7030A0"/>
                                </a:solidFill>
                                <a:latin typeface="Cambria Math" panose="02040503050406030204" pitchFamily="18" charset="0"/>
                              </a:rPr>
                              <m:t>32</m:t>
                            </m:r>
                          </m:den>
                        </m:f>
                      </m:e>
                    </m:d>
                    <m:r>
                      <a:rPr lang="lv-LV" sz="2400" i="1" smtClean="0">
                        <a:solidFill>
                          <a:schemeClr val="tx2"/>
                        </a:solidFill>
                        <a:latin typeface="Cambria Math" panose="02040503050406030204" pitchFamily="18" charset="0"/>
                      </a:rPr>
                      <m:t>+</m:t>
                    </m:r>
                    <m:d>
                      <m:dPr>
                        <m:begChr m:val="⌊"/>
                        <m:endChr m:val="⌋"/>
                        <m:ctrlPr>
                          <a:rPr lang="lv-LV" sz="2400" i="1" smtClean="0">
                            <a:solidFill>
                              <a:schemeClr val="tx2"/>
                            </a:solidFill>
                            <a:latin typeface="Cambria Math" panose="02040503050406030204" pitchFamily="18" charset="0"/>
                          </a:rPr>
                        </m:ctrlPr>
                      </m:dPr>
                      <m:e>
                        <m:f>
                          <m:fPr>
                            <m:ctrlPr>
                              <a:rPr lang="lv-LV" sz="2400" i="1">
                                <a:solidFill>
                                  <a:schemeClr val="tx2"/>
                                </a:solidFill>
                                <a:latin typeface="Cambria Math" panose="02040503050406030204" pitchFamily="18" charset="0"/>
                              </a:rPr>
                            </m:ctrlPr>
                          </m:fPr>
                          <m:num>
                            <m:r>
                              <a:rPr lang="lv-LV" sz="2400" b="0" i="1" smtClean="0">
                                <a:solidFill>
                                  <a:schemeClr val="tx2"/>
                                </a:solidFill>
                                <a:latin typeface="Cambria Math" panose="02040503050406030204" pitchFamily="18" charset="0"/>
                              </a:rPr>
                              <m:t>𝑛</m:t>
                            </m:r>
                          </m:num>
                          <m:den>
                            <m:r>
                              <a:rPr lang="lv-LV" sz="2400" i="1">
                                <a:solidFill>
                                  <a:schemeClr val="tx2"/>
                                </a:solidFill>
                                <a:latin typeface="Cambria Math" panose="02040503050406030204" pitchFamily="18" charset="0"/>
                              </a:rPr>
                              <m:t>64</m:t>
                            </m:r>
                          </m:den>
                        </m:f>
                      </m:e>
                    </m:d>
                    <m:r>
                      <a:rPr lang="lv-LV" sz="2400" b="0" i="1" smtClean="0">
                        <a:solidFill>
                          <a:schemeClr val="tx2"/>
                        </a:solidFill>
                        <a:latin typeface="Cambria Math" panose="02040503050406030204" pitchFamily="18" charset="0"/>
                      </a:rPr>
                      <m:t>+…</m:t>
                    </m:r>
                    <m:r>
                      <a:rPr lang="lv-LV" sz="2400" b="0" i="0" smtClean="0">
                        <a:solidFill>
                          <a:schemeClr val="tx2"/>
                        </a:solidFill>
                        <a:latin typeface="Cambria Math" panose="02040503050406030204" pitchFamily="18" charset="0"/>
                      </a:rPr>
                      <m:t>=</m:t>
                    </m:r>
                    <m:r>
                      <a:rPr lang="lv-LV" sz="2400" b="1" i="0" smtClean="0">
                        <a:solidFill>
                          <a:srgbClr val="E62D1E"/>
                        </a:solidFill>
                        <a:latin typeface="Cambria Math" panose="02040503050406030204" pitchFamily="18" charset="0"/>
                      </a:rPr>
                      <m:t>𝟏𝟖</m:t>
                    </m:r>
                    <m:r>
                      <a:rPr lang="lv-LV" sz="2400" b="0" i="0" smtClean="0">
                        <a:solidFill>
                          <a:schemeClr val="tx2"/>
                        </a:solidFill>
                        <a:latin typeface="Cambria Math" panose="02040503050406030204" pitchFamily="18" charset="0"/>
                      </a:rPr>
                      <m:t>+</m:t>
                    </m:r>
                    <m:r>
                      <a:rPr lang="lv-LV" sz="2400" b="1" i="0" smtClean="0">
                        <a:solidFill>
                          <a:srgbClr val="FFC000"/>
                        </a:solidFill>
                        <a:latin typeface="Cambria Math" panose="02040503050406030204" pitchFamily="18" charset="0"/>
                      </a:rPr>
                      <m:t>𝟗</m:t>
                    </m:r>
                    <m:r>
                      <a:rPr lang="lv-LV" sz="2400" b="0" i="0" smtClean="0">
                        <a:solidFill>
                          <a:schemeClr val="tx2"/>
                        </a:solidFill>
                        <a:latin typeface="Cambria Math" panose="02040503050406030204" pitchFamily="18" charset="0"/>
                      </a:rPr>
                      <m:t>+</m:t>
                    </m:r>
                    <m:r>
                      <a:rPr lang="lv-LV" sz="2400" b="1" i="0" smtClean="0">
                        <a:solidFill>
                          <a:srgbClr val="92D050"/>
                        </a:solidFill>
                        <a:latin typeface="Cambria Math" panose="02040503050406030204" pitchFamily="18" charset="0"/>
                      </a:rPr>
                      <m:t>𝟒</m:t>
                    </m:r>
                    <m:r>
                      <a:rPr lang="lv-LV" sz="2400" b="0" i="0" smtClean="0">
                        <a:solidFill>
                          <a:schemeClr val="tx2"/>
                        </a:solidFill>
                        <a:latin typeface="Cambria Math" panose="02040503050406030204" pitchFamily="18" charset="0"/>
                      </a:rPr>
                      <m:t>+</m:t>
                    </m:r>
                    <m:r>
                      <a:rPr lang="lv-LV" sz="2400" b="1" i="0" smtClean="0">
                        <a:solidFill>
                          <a:srgbClr val="0070C0"/>
                        </a:solidFill>
                        <a:latin typeface="Cambria Math" panose="02040503050406030204" pitchFamily="18" charset="0"/>
                      </a:rPr>
                      <m:t>𝟐</m:t>
                    </m:r>
                    <m:r>
                      <a:rPr lang="lv-LV" sz="2400" b="0" i="0" smtClean="0">
                        <a:solidFill>
                          <a:schemeClr val="tx2"/>
                        </a:solidFill>
                        <a:latin typeface="Cambria Math" panose="02040503050406030204" pitchFamily="18" charset="0"/>
                      </a:rPr>
                      <m:t>+</m:t>
                    </m:r>
                    <m:r>
                      <a:rPr lang="lv-LV" sz="2400" b="1" i="0" smtClean="0">
                        <a:solidFill>
                          <a:srgbClr val="7030A0"/>
                        </a:solidFill>
                        <a:latin typeface="Cambria Math" panose="02040503050406030204" pitchFamily="18" charset="0"/>
                      </a:rPr>
                      <m:t>𝟏</m:t>
                    </m:r>
                  </m:oMath>
                </a14:m>
                <a:r>
                  <a:rPr lang="lv-LV" sz="2400" dirty="0" smtClean="0">
                    <a:solidFill>
                      <a:schemeClr val="tx2"/>
                    </a:solidFill>
                  </a:rPr>
                  <a:t>.</a:t>
                </a:r>
              </a:p>
              <a:p>
                <a:pPr marL="285750" indent="-285750">
                  <a:buClr>
                    <a:srgbClr val="299D37"/>
                  </a:buClr>
                  <a:buFont typeface="Webdings" panose="05030102010509060703" pitchFamily="18" charset="2"/>
                  <a:buChar char="4"/>
                </a:pPr>
                <a:endParaRPr lang="lv-LV" sz="2400" dirty="0">
                  <a:solidFill>
                    <a:schemeClr val="tx2"/>
                  </a:solidFill>
                </a:endParaRPr>
              </a:p>
              <a:p>
                <a:pPr>
                  <a:buClr>
                    <a:srgbClr val="299D37"/>
                  </a:buClr>
                </a:pPr>
                <a:r>
                  <a:rPr lang="lv-LV" sz="2400" dirty="0" smtClean="0">
                    <a:solidFill>
                      <a:schemeClr val="tx2"/>
                    </a:solidFill>
                  </a:rPr>
                  <a:t>Atbilde: </a:t>
                </a:r>
                <a:r>
                  <a:rPr lang="lv-LV" sz="2400" dirty="0" smtClean="0">
                    <a:solidFill>
                      <a:srgbClr val="FF0000"/>
                    </a:solidFill>
                    <a:latin typeface="Lucida Console" panose="020B0609040504020204" pitchFamily="49" charset="0"/>
                  </a:rPr>
                  <a:t>34</a:t>
                </a:r>
                <a:r>
                  <a:rPr lang="lv-LV" sz="2400" dirty="0" smtClean="0">
                    <a:solidFill>
                      <a:schemeClr val="tx2"/>
                    </a:solidFill>
                  </a:rPr>
                  <a:t>.</a:t>
                </a:r>
                <a:endParaRPr lang="lv-LV" sz="2800" dirty="0" smtClean="0">
                  <a:solidFill>
                    <a:schemeClr val="tx2"/>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41514" y="2566367"/>
                <a:ext cx="8695953" cy="2041144"/>
              </a:xfrm>
              <a:prstGeom prst="rect">
                <a:avLst/>
              </a:prstGeom>
              <a:blipFill rotWithShape="0">
                <a:blip r:embed="rId4"/>
                <a:stretch>
                  <a:fillRect l="-1051" t="-1493" b="-3881"/>
                </a:stretch>
              </a:blipFill>
            </p:spPr>
            <p:txBody>
              <a:bodyPr/>
              <a:lstStyle/>
              <a:p>
                <a:r>
                  <a:rPr lang="en-US">
                    <a:noFill/>
                  </a:rPr>
                  <a:t> </a:t>
                </a:r>
              </a:p>
            </p:txBody>
          </p:sp>
        </mc:Fallback>
      </mc:AlternateContent>
    </p:spTree>
    <p:extLst>
      <p:ext uri="{BB962C8B-B14F-4D97-AF65-F5344CB8AC3E}">
        <p14:creationId xmlns:p14="http://schemas.microsoft.com/office/powerpoint/2010/main" val="231244935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47471" y="758505"/>
                <a:ext cx="8296995" cy="3680145"/>
              </a:xfrm>
            </p:spPr>
            <p:txBody>
              <a:bodyPr>
                <a:normAutofit/>
              </a:bodyPr>
              <a:lstStyle/>
              <a:p>
                <a:r>
                  <a:rPr lang="lv-LV" b="1" dirty="0" smtClean="0"/>
                  <a:t>Teorēma:</a:t>
                </a:r>
                <a:r>
                  <a:rPr lang="lv-LV" dirty="0" smtClean="0"/>
                  <a:t> </a:t>
                </a:r>
                <a:r>
                  <a:rPr lang="lv-LV" dirty="0"/>
                  <a:t>Starp pirmajiem </a:t>
                </a:r>
                <a14:m>
                  <m:oMath xmlns:m="http://schemas.openxmlformats.org/officeDocument/2006/math">
                    <m:r>
                      <a:rPr lang="lv-LV" i="1" dirty="0" smtClean="0">
                        <a:latin typeface="Cambria Math"/>
                      </a:rPr>
                      <m:t>𝑚</m:t>
                    </m:r>
                  </m:oMath>
                </a14:m>
                <a:r>
                  <a:rPr lang="lv-LV" dirty="0"/>
                  <a:t> naturālajiem skaitļiem ir </a:t>
                </a:r>
                <a:r>
                  <a:rPr lang="lv-LV" dirty="0" smtClean="0"/>
                  <a:t>tieši </a:t>
                </a:r>
                <a14:m>
                  <m:oMath xmlns:m="http://schemas.openxmlformats.org/officeDocument/2006/math">
                    <m:d>
                      <m:dPr>
                        <m:begChr m:val="⌊"/>
                        <m:endChr m:val="⌋"/>
                        <m:ctrlPr>
                          <a:rPr lang="lv-LV" i="1" smtClean="0">
                            <a:latin typeface="Cambria Math" panose="02040503050406030204" pitchFamily="18" charset="0"/>
                          </a:rPr>
                        </m:ctrlPr>
                      </m:dPr>
                      <m:e>
                        <m:f>
                          <m:fPr>
                            <m:ctrlPr>
                              <a:rPr lang="lv-LV" i="1" smtClean="0">
                                <a:latin typeface="Cambria Math" panose="02040503050406030204" pitchFamily="18" charset="0"/>
                              </a:rPr>
                            </m:ctrlPr>
                          </m:fPr>
                          <m:num>
                            <m:r>
                              <a:rPr lang="lv-LV" b="0" i="1" smtClean="0">
                                <a:latin typeface="Cambria Math"/>
                              </a:rPr>
                              <m:t>𝑚</m:t>
                            </m:r>
                          </m:num>
                          <m:den>
                            <m:r>
                              <a:rPr lang="lv-LV" b="0" i="1" smtClean="0">
                                <a:latin typeface="Cambria Math"/>
                              </a:rPr>
                              <m:t>𝑛</m:t>
                            </m:r>
                          </m:den>
                        </m:f>
                      </m:e>
                    </m:d>
                  </m:oMath>
                </a14:m>
                <a:r>
                  <a:rPr lang="lv-LV" dirty="0" smtClean="0"/>
                  <a:t> </a:t>
                </a:r>
                <a:r>
                  <a:rPr lang="lv-LV" dirty="0"/>
                  <a:t>skaitļa </a:t>
                </a:r>
                <a14:m>
                  <m:oMath xmlns:m="http://schemas.openxmlformats.org/officeDocument/2006/math">
                    <m:r>
                      <a:rPr lang="lv-LV" i="1" dirty="0" smtClean="0">
                        <a:latin typeface="Cambria Math"/>
                      </a:rPr>
                      <m:t>𝑛</m:t>
                    </m:r>
                  </m:oMath>
                </a14:m>
                <a:r>
                  <a:rPr lang="lv-LV" dirty="0"/>
                  <a:t> </a:t>
                </a:r>
                <a:r>
                  <a:rPr lang="lv-LV" dirty="0" smtClean="0"/>
                  <a:t>daudzkārtņu. </a:t>
                </a:r>
                <a:br>
                  <a:rPr lang="lv-LV" dirty="0" smtClean="0"/>
                </a:br>
                <a:r>
                  <a:rPr lang="lv-LV" dirty="0" smtClean="0"/>
                  <a:t>(Ar </a:t>
                </a:r>
                <a14:m>
                  <m:oMath xmlns:m="http://schemas.openxmlformats.org/officeDocument/2006/math">
                    <m:d>
                      <m:dPr>
                        <m:begChr m:val="⌊"/>
                        <m:endChr m:val="⌋"/>
                        <m:ctrlPr>
                          <a:rPr lang="lv-LV" i="1" smtClean="0">
                            <a:latin typeface="Cambria Math" panose="02040503050406030204" pitchFamily="18" charset="0"/>
                          </a:rPr>
                        </m:ctrlPr>
                      </m:dPr>
                      <m:e>
                        <m:r>
                          <a:rPr lang="lv-LV" b="0" i="1" smtClean="0">
                            <a:latin typeface="Cambria Math"/>
                          </a:rPr>
                          <m:t>𝑥</m:t>
                        </m:r>
                      </m:e>
                    </m:d>
                  </m:oMath>
                </a14:m>
                <a:r>
                  <a:rPr lang="lv-LV" dirty="0" smtClean="0"/>
                  <a:t> apzīmē skaitļa apakšējo veselo daļu – vislielāko veselo skaitli, kas nepārsniedz </a:t>
                </a:r>
                <a14:m>
                  <m:oMath xmlns:m="http://schemas.openxmlformats.org/officeDocument/2006/math">
                    <m:r>
                      <a:rPr lang="lv-LV" i="1" dirty="0" smtClean="0">
                        <a:latin typeface="Cambria Math"/>
                      </a:rPr>
                      <m:t>𝑥</m:t>
                    </m:r>
                  </m:oMath>
                </a14:m>
                <a:r>
                  <a:rPr lang="lv-LV" dirty="0" smtClean="0"/>
                  <a:t>.) </a:t>
                </a:r>
                <a:endParaRPr lang="en-US" dirty="0"/>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47471" y="758505"/>
                <a:ext cx="8296995" cy="3680145"/>
              </a:xfrm>
              <a:blipFill rotWithShape="0">
                <a:blip r:embed="rId2"/>
                <a:stretch>
                  <a:fillRect l="-2204" t="-2318"/>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lv-LV" dirty="0" smtClean="0"/>
              <a:t>Daudzkārtņu skaits intervālā</a:t>
            </a:r>
            <a:endParaRPr lang="en-US" dirty="0"/>
          </a:p>
        </p:txBody>
      </p:sp>
    </p:spTree>
    <p:extLst>
      <p:ext uri="{BB962C8B-B14F-4D97-AF65-F5344CB8AC3E}">
        <p14:creationId xmlns:p14="http://schemas.microsoft.com/office/powerpoint/2010/main" val="351129892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normAutofit/>
              </a:bodyPr>
              <a:lstStyle/>
              <a:p>
                <a:r>
                  <a:rPr lang="lv-LV" sz="2400" b="1" dirty="0" smtClean="0"/>
                  <a:t>Jautājums: </a:t>
                </a:r>
                <a:r>
                  <a:rPr lang="lv-LV" sz="2400" dirty="0"/>
                  <a:t>Ar kādu lielāko divnieka pakāpi dalās 100! (visu skaitļu no 1 līdz 100 reizinājums)? </a:t>
                </a:r>
                <a:r>
                  <a:rPr lang="lv-LV" sz="2400" dirty="0" smtClean="0"/>
                  <a:t>Izvēlēties pareizo izteiksmi</a:t>
                </a:r>
                <a:endParaRPr lang="lv-LV" sz="2400" dirty="0"/>
              </a:p>
              <a:p>
                <a:r>
                  <a:rPr lang="lv-LV" sz="2400" dirty="0" smtClean="0"/>
                  <a:t>(A) </a:t>
                </a:r>
                <a14:m>
                  <m:oMath xmlns:m="http://schemas.openxmlformats.org/officeDocument/2006/math">
                    <m:r>
                      <a:rPr lang="lv-LV" sz="2400" b="0" i="1" smtClean="0">
                        <a:latin typeface="Cambria Math" panose="02040503050406030204" pitchFamily="18" charset="0"/>
                      </a:rPr>
                      <m:t>1</m:t>
                    </m:r>
                    <m:d>
                      <m:dPr>
                        <m:begChr m:val="⌊"/>
                        <m:endChr m:val="⌋"/>
                        <m:ctrlPr>
                          <a:rPr lang="lv-LV" sz="2400" b="0" i="1" smtClean="0">
                            <a:latin typeface="Cambria Math" panose="02040503050406030204" pitchFamily="18" charset="0"/>
                          </a:rPr>
                        </m:ctrlPr>
                      </m:dPr>
                      <m:e>
                        <m:f>
                          <m:fPr>
                            <m:ctrlPr>
                              <a:rPr lang="lv-LV" sz="2400" b="0" i="1" smtClean="0">
                                <a:latin typeface="Cambria Math" panose="02040503050406030204" pitchFamily="18" charset="0"/>
                              </a:rPr>
                            </m:ctrlPr>
                          </m:fPr>
                          <m:num>
                            <m:r>
                              <a:rPr lang="lv-LV" sz="2400" b="0" i="1" smtClean="0">
                                <a:latin typeface="Cambria Math" panose="02040503050406030204" pitchFamily="18" charset="0"/>
                              </a:rPr>
                              <m:t>100</m:t>
                            </m:r>
                          </m:num>
                          <m:den>
                            <m:r>
                              <a:rPr lang="lv-LV" sz="2400" b="0" i="1" smtClean="0">
                                <a:latin typeface="Cambria Math" panose="02040503050406030204" pitchFamily="18" charset="0"/>
                              </a:rPr>
                              <m:t>2</m:t>
                            </m:r>
                          </m:den>
                        </m:f>
                      </m:e>
                    </m:d>
                    <m:r>
                      <a:rPr lang="lv-LV" sz="2400" b="0" i="1" smtClean="0">
                        <a:latin typeface="Cambria Math" panose="02040503050406030204" pitchFamily="18" charset="0"/>
                      </a:rPr>
                      <m:t>+2</m:t>
                    </m:r>
                    <m:d>
                      <m:dPr>
                        <m:begChr m:val="⌊"/>
                        <m:endChr m:val="⌋"/>
                        <m:ctrlPr>
                          <a:rPr lang="lv-LV" sz="2400" b="0" i="1" smtClean="0">
                            <a:latin typeface="Cambria Math" panose="02040503050406030204" pitchFamily="18" charset="0"/>
                          </a:rPr>
                        </m:ctrlPr>
                      </m:dPr>
                      <m:e>
                        <m:f>
                          <m:fPr>
                            <m:ctrlPr>
                              <a:rPr lang="lv-LV" sz="2400" b="0" i="1" smtClean="0">
                                <a:latin typeface="Cambria Math" panose="02040503050406030204" pitchFamily="18" charset="0"/>
                              </a:rPr>
                            </m:ctrlPr>
                          </m:fPr>
                          <m:num>
                            <m:r>
                              <a:rPr lang="lv-LV" sz="2400" b="0" i="1" smtClean="0">
                                <a:latin typeface="Cambria Math" panose="02040503050406030204" pitchFamily="18" charset="0"/>
                              </a:rPr>
                              <m:t>100</m:t>
                            </m:r>
                          </m:num>
                          <m:den>
                            <m:r>
                              <a:rPr lang="lv-LV" sz="2400" b="0" i="1" smtClean="0">
                                <a:latin typeface="Cambria Math" panose="02040503050406030204" pitchFamily="18" charset="0"/>
                              </a:rPr>
                              <m:t>4</m:t>
                            </m:r>
                          </m:den>
                        </m:f>
                      </m:e>
                    </m:d>
                    <m:r>
                      <a:rPr lang="lv-LV" sz="2400" b="0" i="1" smtClean="0">
                        <a:latin typeface="Cambria Math" panose="02040503050406030204" pitchFamily="18" charset="0"/>
                      </a:rPr>
                      <m:t>+4</m:t>
                    </m:r>
                    <m:d>
                      <m:dPr>
                        <m:begChr m:val="⌊"/>
                        <m:endChr m:val="⌋"/>
                        <m:ctrlPr>
                          <a:rPr lang="lv-LV" sz="2400" b="0" i="1" smtClean="0">
                            <a:latin typeface="Cambria Math" panose="02040503050406030204" pitchFamily="18" charset="0"/>
                          </a:rPr>
                        </m:ctrlPr>
                      </m:dPr>
                      <m:e>
                        <m:f>
                          <m:fPr>
                            <m:ctrlPr>
                              <a:rPr lang="lv-LV" sz="2400" b="0" i="1" smtClean="0">
                                <a:latin typeface="Cambria Math" panose="02040503050406030204" pitchFamily="18" charset="0"/>
                              </a:rPr>
                            </m:ctrlPr>
                          </m:fPr>
                          <m:num>
                            <m:r>
                              <a:rPr lang="lv-LV" sz="2400" b="0" i="1" smtClean="0">
                                <a:latin typeface="Cambria Math" panose="02040503050406030204" pitchFamily="18" charset="0"/>
                              </a:rPr>
                              <m:t>100</m:t>
                            </m:r>
                          </m:num>
                          <m:den>
                            <m:r>
                              <a:rPr lang="lv-LV" sz="2400" b="0" i="1" smtClean="0">
                                <a:latin typeface="Cambria Math" panose="02040503050406030204" pitchFamily="18" charset="0"/>
                              </a:rPr>
                              <m:t>8</m:t>
                            </m:r>
                          </m:den>
                        </m:f>
                      </m:e>
                    </m:d>
                    <m:r>
                      <a:rPr lang="lv-LV" sz="2400" b="0" i="1" smtClean="0">
                        <a:latin typeface="Cambria Math" panose="02040503050406030204" pitchFamily="18" charset="0"/>
                      </a:rPr>
                      <m:t>+8</m:t>
                    </m:r>
                    <m:d>
                      <m:dPr>
                        <m:begChr m:val="⌊"/>
                        <m:endChr m:val="⌋"/>
                        <m:ctrlPr>
                          <a:rPr lang="lv-LV" sz="2400" b="0" i="1" smtClean="0">
                            <a:latin typeface="Cambria Math" panose="02040503050406030204" pitchFamily="18" charset="0"/>
                          </a:rPr>
                        </m:ctrlPr>
                      </m:dPr>
                      <m:e>
                        <m:f>
                          <m:fPr>
                            <m:ctrlPr>
                              <a:rPr lang="lv-LV" sz="2400" b="0" i="1" smtClean="0">
                                <a:latin typeface="Cambria Math" panose="02040503050406030204" pitchFamily="18" charset="0"/>
                              </a:rPr>
                            </m:ctrlPr>
                          </m:fPr>
                          <m:num>
                            <m:r>
                              <a:rPr lang="lv-LV" sz="2400" b="0" i="1" smtClean="0">
                                <a:latin typeface="Cambria Math" panose="02040503050406030204" pitchFamily="18" charset="0"/>
                              </a:rPr>
                              <m:t>100</m:t>
                            </m:r>
                          </m:num>
                          <m:den>
                            <m:r>
                              <a:rPr lang="lv-LV" sz="2400" b="0" i="1" smtClean="0">
                                <a:latin typeface="Cambria Math" panose="02040503050406030204" pitchFamily="18" charset="0"/>
                              </a:rPr>
                              <m:t>16</m:t>
                            </m:r>
                          </m:den>
                        </m:f>
                      </m:e>
                    </m:d>
                    <m:r>
                      <a:rPr lang="lv-LV" sz="2400" b="0" i="1" smtClean="0">
                        <a:latin typeface="Cambria Math" panose="02040503050406030204" pitchFamily="18" charset="0"/>
                      </a:rPr>
                      <m:t>+16</m:t>
                    </m:r>
                    <m:d>
                      <m:dPr>
                        <m:begChr m:val="⌊"/>
                        <m:endChr m:val="⌋"/>
                        <m:ctrlPr>
                          <a:rPr lang="lv-LV" sz="2400" b="0" i="1" smtClean="0">
                            <a:latin typeface="Cambria Math" panose="02040503050406030204" pitchFamily="18" charset="0"/>
                          </a:rPr>
                        </m:ctrlPr>
                      </m:dPr>
                      <m:e>
                        <m:f>
                          <m:fPr>
                            <m:ctrlPr>
                              <a:rPr lang="lv-LV" sz="2400" b="0" i="1" smtClean="0">
                                <a:latin typeface="Cambria Math" panose="02040503050406030204" pitchFamily="18" charset="0"/>
                              </a:rPr>
                            </m:ctrlPr>
                          </m:fPr>
                          <m:num>
                            <m:r>
                              <a:rPr lang="lv-LV" sz="2400" b="0" i="1" smtClean="0">
                                <a:latin typeface="Cambria Math" panose="02040503050406030204" pitchFamily="18" charset="0"/>
                              </a:rPr>
                              <m:t>100</m:t>
                            </m:r>
                          </m:num>
                          <m:den>
                            <m:r>
                              <a:rPr lang="lv-LV" sz="2400" b="0" i="1" smtClean="0">
                                <a:latin typeface="Cambria Math" panose="02040503050406030204" pitchFamily="18" charset="0"/>
                              </a:rPr>
                              <m:t>32</m:t>
                            </m:r>
                          </m:den>
                        </m:f>
                      </m:e>
                    </m:d>
                    <m:r>
                      <a:rPr lang="lv-LV" sz="2400" b="0" i="1" smtClean="0">
                        <a:latin typeface="Cambria Math" panose="02040503050406030204" pitchFamily="18" charset="0"/>
                      </a:rPr>
                      <m:t>+32</m:t>
                    </m:r>
                    <m:d>
                      <m:dPr>
                        <m:begChr m:val="⌊"/>
                        <m:endChr m:val="⌋"/>
                        <m:ctrlPr>
                          <a:rPr lang="lv-LV" sz="2400" b="0" i="1" smtClean="0">
                            <a:latin typeface="Cambria Math" panose="02040503050406030204" pitchFamily="18" charset="0"/>
                          </a:rPr>
                        </m:ctrlPr>
                      </m:dPr>
                      <m:e>
                        <m:f>
                          <m:fPr>
                            <m:ctrlPr>
                              <a:rPr lang="lv-LV" sz="2400" b="0" i="1" smtClean="0">
                                <a:latin typeface="Cambria Math" panose="02040503050406030204" pitchFamily="18" charset="0"/>
                              </a:rPr>
                            </m:ctrlPr>
                          </m:fPr>
                          <m:num>
                            <m:r>
                              <a:rPr lang="lv-LV" sz="2400" b="0" i="1" smtClean="0">
                                <a:latin typeface="Cambria Math" panose="02040503050406030204" pitchFamily="18" charset="0"/>
                              </a:rPr>
                              <m:t>100</m:t>
                            </m:r>
                          </m:num>
                          <m:den>
                            <m:r>
                              <a:rPr lang="lv-LV" sz="2400" b="0" i="1" smtClean="0">
                                <a:latin typeface="Cambria Math" panose="02040503050406030204" pitchFamily="18" charset="0"/>
                              </a:rPr>
                              <m:t>64</m:t>
                            </m:r>
                          </m:den>
                        </m:f>
                      </m:e>
                    </m:d>
                  </m:oMath>
                </a14:m>
                <a:endParaRPr lang="lv-LV" sz="2400" dirty="0" smtClean="0"/>
              </a:p>
              <a:p>
                <a:r>
                  <a:rPr lang="lv-LV" sz="2400" dirty="0" smtClean="0"/>
                  <a:t>(B) </a:t>
                </a:r>
                <a14:m>
                  <m:oMath xmlns:m="http://schemas.openxmlformats.org/officeDocument/2006/math">
                    <m:d>
                      <m:dPr>
                        <m:begChr m:val="⌊"/>
                        <m:endChr m:val="⌋"/>
                        <m:ctrlPr>
                          <a:rPr lang="lv-LV" sz="2400" i="1">
                            <a:latin typeface="Cambria Math" panose="02040503050406030204" pitchFamily="18" charset="0"/>
                          </a:rPr>
                        </m:ctrlPr>
                      </m:dPr>
                      <m:e>
                        <m:f>
                          <m:fPr>
                            <m:ctrlPr>
                              <a:rPr lang="lv-LV" sz="2400" i="1">
                                <a:latin typeface="Cambria Math" panose="02040503050406030204" pitchFamily="18" charset="0"/>
                              </a:rPr>
                            </m:ctrlPr>
                          </m:fPr>
                          <m:num>
                            <m:r>
                              <a:rPr lang="lv-LV" sz="2400" i="1">
                                <a:latin typeface="Cambria Math" panose="02040503050406030204" pitchFamily="18" charset="0"/>
                              </a:rPr>
                              <m:t>100</m:t>
                            </m:r>
                          </m:num>
                          <m:den>
                            <m:r>
                              <a:rPr lang="lv-LV" sz="2400" i="1">
                                <a:latin typeface="Cambria Math" panose="02040503050406030204" pitchFamily="18" charset="0"/>
                              </a:rPr>
                              <m:t>2</m:t>
                            </m:r>
                          </m:den>
                        </m:f>
                      </m:e>
                    </m:d>
                    <m:r>
                      <a:rPr lang="lv-LV" sz="2400" i="1">
                        <a:latin typeface="Cambria Math" panose="02040503050406030204" pitchFamily="18" charset="0"/>
                      </a:rPr>
                      <m:t>+</m:t>
                    </m:r>
                    <m:d>
                      <m:dPr>
                        <m:begChr m:val="⌊"/>
                        <m:endChr m:val="⌋"/>
                        <m:ctrlPr>
                          <a:rPr lang="lv-LV" sz="2400" i="1">
                            <a:latin typeface="Cambria Math" panose="02040503050406030204" pitchFamily="18" charset="0"/>
                          </a:rPr>
                        </m:ctrlPr>
                      </m:dPr>
                      <m:e>
                        <m:f>
                          <m:fPr>
                            <m:ctrlPr>
                              <a:rPr lang="lv-LV" sz="2400" i="1">
                                <a:latin typeface="Cambria Math" panose="02040503050406030204" pitchFamily="18" charset="0"/>
                              </a:rPr>
                            </m:ctrlPr>
                          </m:fPr>
                          <m:num>
                            <m:r>
                              <a:rPr lang="lv-LV" sz="2400" i="1">
                                <a:latin typeface="Cambria Math" panose="02040503050406030204" pitchFamily="18" charset="0"/>
                              </a:rPr>
                              <m:t>100</m:t>
                            </m:r>
                          </m:num>
                          <m:den>
                            <m:r>
                              <a:rPr lang="lv-LV" sz="2400" i="1">
                                <a:latin typeface="Cambria Math" panose="02040503050406030204" pitchFamily="18" charset="0"/>
                              </a:rPr>
                              <m:t>4</m:t>
                            </m:r>
                          </m:den>
                        </m:f>
                      </m:e>
                    </m:d>
                    <m:r>
                      <a:rPr lang="lv-LV" sz="2400" i="1">
                        <a:latin typeface="Cambria Math" panose="02040503050406030204" pitchFamily="18" charset="0"/>
                      </a:rPr>
                      <m:t>+</m:t>
                    </m:r>
                    <m:d>
                      <m:dPr>
                        <m:begChr m:val="⌊"/>
                        <m:endChr m:val="⌋"/>
                        <m:ctrlPr>
                          <a:rPr lang="lv-LV" sz="2400" i="1">
                            <a:latin typeface="Cambria Math" panose="02040503050406030204" pitchFamily="18" charset="0"/>
                          </a:rPr>
                        </m:ctrlPr>
                      </m:dPr>
                      <m:e>
                        <m:f>
                          <m:fPr>
                            <m:ctrlPr>
                              <a:rPr lang="lv-LV" sz="2400" i="1">
                                <a:latin typeface="Cambria Math" panose="02040503050406030204" pitchFamily="18" charset="0"/>
                              </a:rPr>
                            </m:ctrlPr>
                          </m:fPr>
                          <m:num>
                            <m:r>
                              <a:rPr lang="lv-LV" sz="2400" i="1">
                                <a:latin typeface="Cambria Math" panose="02040503050406030204" pitchFamily="18" charset="0"/>
                              </a:rPr>
                              <m:t>100</m:t>
                            </m:r>
                          </m:num>
                          <m:den>
                            <m:r>
                              <a:rPr lang="lv-LV" sz="2400" i="1">
                                <a:latin typeface="Cambria Math" panose="02040503050406030204" pitchFamily="18" charset="0"/>
                              </a:rPr>
                              <m:t>8</m:t>
                            </m:r>
                          </m:den>
                        </m:f>
                      </m:e>
                    </m:d>
                    <m:r>
                      <a:rPr lang="lv-LV" sz="2400" i="1">
                        <a:latin typeface="Cambria Math" panose="02040503050406030204" pitchFamily="18" charset="0"/>
                      </a:rPr>
                      <m:t>+</m:t>
                    </m:r>
                    <m:d>
                      <m:dPr>
                        <m:begChr m:val="⌊"/>
                        <m:endChr m:val="⌋"/>
                        <m:ctrlPr>
                          <a:rPr lang="lv-LV" sz="2400" i="1">
                            <a:latin typeface="Cambria Math" panose="02040503050406030204" pitchFamily="18" charset="0"/>
                          </a:rPr>
                        </m:ctrlPr>
                      </m:dPr>
                      <m:e>
                        <m:f>
                          <m:fPr>
                            <m:ctrlPr>
                              <a:rPr lang="lv-LV" sz="2400" i="1">
                                <a:latin typeface="Cambria Math" panose="02040503050406030204" pitchFamily="18" charset="0"/>
                              </a:rPr>
                            </m:ctrlPr>
                          </m:fPr>
                          <m:num>
                            <m:r>
                              <a:rPr lang="lv-LV" sz="2400" i="1">
                                <a:latin typeface="Cambria Math" panose="02040503050406030204" pitchFamily="18" charset="0"/>
                              </a:rPr>
                              <m:t>100</m:t>
                            </m:r>
                          </m:num>
                          <m:den>
                            <m:r>
                              <a:rPr lang="lv-LV" sz="2400" i="1">
                                <a:latin typeface="Cambria Math" panose="02040503050406030204" pitchFamily="18" charset="0"/>
                              </a:rPr>
                              <m:t>16</m:t>
                            </m:r>
                          </m:den>
                        </m:f>
                      </m:e>
                    </m:d>
                    <m:r>
                      <a:rPr lang="lv-LV" sz="2400" i="1">
                        <a:latin typeface="Cambria Math" panose="02040503050406030204" pitchFamily="18" charset="0"/>
                      </a:rPr>
                      <m:t>+</m:t>
                    </m:r>
                    <m:d>
                      <m:dPr>
                        <m:begChr m:val="⌊"/>
                        <m:endChr m:val="⌋"/>
                        <m:ctrlPr>
                          <a:rPr lang="lv-LV" sz="2400" i="1">
                            <a:latin typeface="Cambria Math" panose="02040503050406030204" pitchFamily="18" charset="0"/>
                          </a:rPr>
                        </m:ctrlPr>
                      </m:dPr>
                      <m:e>
                        <m:f>
                          <m:fPr>
                            <m:ctrlPr>
                              <a:rPr lang="lv-LV" sz="2400" i="1">
                                <a:latin typeface="Cambria Math" panose="02040503050406030204" pitchFamily="18" charset="0"/>
                              </a:rPr>
                            </m:ctrlPr>
                          </m:fPr>
                          <m:num>
                            <m:r>
                              <a:rPr lang="lv-LV" sz="2400" i="1">
                                <a:latin typeface="Cambria Math" panose="02040503050406030204" pitchFamily="18" charset="0"/>
                              </a:rPr>
                              <m:t>100</m:t>
                            </m:r>
                          </m:num>
                          <m:den>
                            <m:r>
                              <a:rPr lang="lv-LV" sz="2400" i="1">
                                <a:latin typeface="Cambria Math" panose="02040503050406030204" pitchFamily="18" charset="0"/>
                              </a:rPr>
                              <m:t>32</m:t>
                            </m:r>
                          </m:den>
                        </m:f>
                      </m:e>
                    </m:d>
                    <m:r>
                      <a:rPr lang="lv-LV" sz="2400" i="1">
                        <a:latin typeface="Cambria Math" panose="02040503050406030204" pitchFamily="18" charset="0"/>
                      </a:rPr>
                      <m:t>+</m:t>
                    </m:r>
                    <m:d>
                      <m:dPr>
                        <m:begChr m:val="⌊"/>
                        <m:endChr m:val="⌋"/>
                        <m:ctrlPr>
                          <a:rPr lang="lv-LV" sz="2400" i="1">
                            <a:latin typeface="Cambria Math" panose="02040503050406030204" pitchFamily="18" charset="0"/>
                          </a:rPr>
                        </m:ctrlPr>
                      </m:dPr>
                      <m:e>
                        <m:f>
                          <m:fPr>
                            <m:ctrlPr>
                              <a:rPr lang="lv-LV" sz="2400" i="1">
                                <a:latin typeface="Cambria Math" panose="02040503050406030204" pitchFamily="18" charset="0"/>
                              </a:rPr>
                            </m:ctrlPr>
                          </m:fPr>
                          <m:num>
                            <m:r>
                              <a:rPr lang="lv-LV" sz="2400" i="1">
                                <a:latin typeface="Cambria Math" panose="02040503050406030204" pitchFamily="18" charset="0"/>
                              </a:rPr>
                              <m:t>100</m:t>
                            </m:r>
                          </m:num>
                          <m:den>
                            <m:r>
                              <a:rPr lang="lv-LV" sz="2400" i="1">
                                <a:latin typeface="Cambria Math" panose="02040503050406030204" pitchFamily="18" charset="0"/>
                              </a:rPr>
                              <m:t>64</m:t>
                            </m:r>
                          </m:den>
                        </m:f>
                      </m:e>
                    </m:d>
                  </m:oMath>
                </a14:m>
                <a:endParaRPr lang="lv-LV" sz="2400" dirty="0" smtClean="0"/>
              </a:p>
              <a:p>
                <a:r>
                  <a:rPr lang="lv-LV" sz="2400" dirty="0" smtClean="0"/>
                  <a:t>(C) </a:t>
                </a:r>
                <a14:m>
                  <m:oMath xmlns:m="http://schemas.openxmlformats.org/officeDocument/2006/math">
                    <m:r>
                      <a:rPr lang="lv-LV" sz="2400" i="1">
                        <a:latin typeface="Cambria Math" panose="02040503050406030204" pitchFamily="18" charset="0"/>
                      </a:rPr>
                      <m:t>1</m:t>
                    </m:r>
                    <m:d>
                      <m:dPr>
                        <m:begChr m:val="⌊"/>
                        <m:endChr m:val="⌋"/>
                        <m:ctrlPr>
                          <a:rPr lang="lv-LV" sz="2400" i="1">
                            <a:latin typeface="Cambria Math" panose="02040503050406030204" pitchFamily="18" charset="0"/>
                          </a:rPr>
                        </m:ctrlPr>
                      </m:dPr>
                      <m:e>
                        <m:f>
                          <m:fPr>
                            <m:ctrlPr>
                              <a:rPr lang="lv-LV" sz="2400" i="1">
                                <a:latin typeface="Cambria Math" panose="02040503050406030204" pitchFamily="18" charset="0"/>
                              </a:rPr>
                            </m:ctrlPr>
                          </m:fPr>
                          <m:num>
                            <m:r>
                              <a:rPr lang="lv-LV" sz="2400" i="1">
                                <a:latin typeface="Cambria Math" panose="02040503050406030204" pitchFamily="18" charset="0"/>
                              </a:rPr>
                              <m:t>100</m:t>
                            </m:r>
                          </m:num>
                          <m:den>
                            <m:r>
                              <a:rPr lang="lv-LV" sz="2400" i="1">
                                <a:latin typeface="Cambria Math" panose="02040503050406030204" pitchFamily="18" charset="0"/>
                              </a:rPr>
                              <m:t>2</m:t>
                            </m:r>
                          </m:den>
                        </m:f>
                      </m:e>
                    </m:d>
                    <m:r>
                      <a:rPr lang="lv-LV" sz="2400" i="1">
                        <a:latin typeface="Cambria Math" panose="02040503050406030204" pitchFamily="18" charset="0"/>
                      </a:rPr>
                      <m:t>+2</m:t>
                    </m:r>
                    <m:d>
                      <m:dPr>
                        <m:begChr m:val="⌊"/>
                        <m:endChr m:val="⌋"/>
                        <m:ctrlPr>
                          <a:rPr lang="lv-LV" sz="2400" i="1">
                            <a:latin typeface="Cambria Math" panose="02040503050406030204" pitchFamily="18" charset="0"/>
                          </a:rPr>
                        </m:ctrlPr>
                      </m:dPr>
                      <m:e>
                        <m:f>
                          <m:fPr>
                            <m:ctrlPr>
                              <a:rPr lang="lv-LV" sz="2400" i="1">
                                <a:latin typeface="Cambria Math" panose="02040503050406030204" pitchFamily="18" charset="0"/>
                              </a:rPr>
                            </m:ctrlPr>
                          </m:fPr>
                          <m:num>
                            <m:r>
                              <a:rPr lang="lv-LV" sz="2400" i="1">
                                <a:latin typeface="Cambria Math" panose="02040503050406030204" pitchFamily="18" charset="0"/>
                              </a:rPr>
                              <m:t>100</m:t>
                            </m:r>
                          </m:num>
                          <m:den>
                            <m:r>
                              <a:rPr lang="lv-LV" sz="2400" i="1">
                                <a:latin typeface="Cambria Math" panose="02040503050406030204" pitchFamily="18" charset="0"/>
                              </a:rPr>
                              <m:t>4</m:t>
                            </m:r>
                          </m:den>
                        </m:f>
                      </m:e>
                    </m:d>
                    <m:r>
                      <a:rPr lang="lv-LV" sz="2400" i="1">
                        <a:latin typeface="Cambria Math" panose="02040503050406030204" pitchFamily="18" charset="0"/>
                      </a:rPr>
                      <m:t>+</m:t>
                    </m:r>
                    <m:r>
                      <a:rPr lang="lv-LV" sz="2400" b="0" i="1" smtClean="0">
                        <a:latin typeface="Cambria Math" panose="02040503050406030204" pitchFamily="18" charset="0"/>
                      </a:rPr>
                      <m:t>3</m:t>
                    </m:r>
                    <m:d>
                      <m:dPr>
                        <m:begChr m:val="⌊"/>
                        <m:endChr m:val="⌋"/>
                        <m:ctrlPr>
                          <a:rPr lang="lv-LV" sz="2400" i="1">
                            <a:latin typeface="Cambria Math" panose="02040503050406030204" pitchFamily="18" charset="0"/>
                          </a:rPr>
                        </m:ctrlPr>
                      </m:dPr>
                      <m:e>
                        <m:f>
                          <m:fPr>
                            <m:ctrlPr>
                              <a:rPr lang="lv-LV" sz="2400" i="1">
                                <a:latin typeface="Cambria Math" panose="02040503050406030204" pitchFamily="18" charset="0"/>
                              </a:rPr>
                            </m:ctrlPr>
                          </m:fPr>
                          <m:num>
                            <m:r>
                              <a:rPr lang="lv-LV" sz="2400" i="1">
                                <a:latin typeface="Cambria Math" panose="02040503050406030204" pitchFamily="18" charset="0"/>
                              </a:rPr>
                              <m:t>100</m:t>
                            </m:r>
                          </m:num>
                          <m:den>
                            <m:r>
                              <a:rPr lang="lv-LV" sz="2400" i="1">
                                <a:latin typeface="Cambria Math" panose="02040503050406030204" pitchFamily="18" charset="0"/>
                              </a:rPr>
                              <m:t>8</m:t>
                            </m:r>
                          </m:den>
                        </m:f>
                      </m:e>
                    </m:d>
                    <m:r>
                      <a:rPr lang="lv-LV" sz="2400" i="1">
                        <a:latin typeface="Cambria Math" panose="02040503050406030204" pitchFamily="18" charset="0"/>
                      </a:rPr>
                      <m:t>+</m:t>
                    </m:r>
                    <m:r>
                      <a:rPr lang="lv-LV" sz="2400" b="0" i="1" smtClean="0">
                        <a:latin typeface="Cambria Math" panose="02040503050406030204" pitchFamily="18" charset="0"/>
                      </a:rPr>
                      <m:t>4</m:t>
                    </m:r>
                    <m:d>
                      <m:dPr>
                        <m:begChr m:val="⌊"/>
                        <m:endChr m:val="⌋"/>
                        <m:ctrlPr>
                          <a:rPr lang="lv-LV" sz="2400" i="1">
                            <a:latin typeface="Cambria Math" panose="02040503050406030204" pitchFamily="18" charset="0"/>
                          </a:rPr>
                        </m:ctrlPr>
                      </m:dPr>
                      <m:e>
                        <m:f>
                          <m:fPr>
                            <m:ctrlPr>
                              <a:rPr lang="lv-LV" sz="2400" i="1">
                                <a:latin typeface="Cambria Math" panose="02040503050406030204" pitchFamily="18" charset="0"/>
                              </a:rPr>
                            </m:ctrlPr>
                          </m:fPr>
                          <m:num>
                            <m:r>
                              <a:rPr lang="lv-LV" sz="2400" i="1">
                                <a:latin typeface="Cambria Math" panose="02040503050406030204" pitchFamily="18" charset="0"/>
                              </a:rPr>
                              <m:t>100</m:t>
                            </m:r>
                          </m:num>
                          <m:den>
                            <m:r>
                              <a:rPr lang="lv-LV" sz="2400" i="1">
                                <a:latin typeface="Cambria Math" panose="02040503050406030204" pitchFamily="18" charset="0"/>
                              </a:rPr>
                              <m:t>16</m:t>
                            </m:r>
                          </m:den>
                        </m:f>
                      </m:e>
                    </m:d>
                    <m:r>
                      <a:rPr lang="lv-LV" sz="2400" i="1">
                        <a:latin typeface="Cambria Math" panose="02040503050406030204" pitchFamily="18" charset="0"/>
                      </a:rPr>
                      <m:t>+</m:t>
                    </m:r>
                    <m:r>
                      <a:rPr lang="lv-LV" sz="2400" b="0" i="1" smtClean="0">
                        <a:latin typeface="Cambria Math" panose="02040503050406030204" pitchFamily="18" charset="0"/>
                      </a:rPr>
                      <m:t>5</m:t>
                    </m:r>
                    <m:d>
                      <m:dPr>
                        <m:begChr m:val="⌊"/>
                        <m:endChr m:val="⌋"/>
                        <m:ctrlPr>
                          <a:rPr lang="lv-LV" sz="2400" i="1">
                            <a:latin typeface="Cambria Math" panose="02040503050406030204" pitchFamily="18" charset="0"/>
                          </a:rPr>
                        </m:ctrlPr>
                      </m:dPr>
                      <m:e>
                        <m:f>
                          <m:fPr>
                            <m:ctrlPr>
                              <a:rPr lang="lv-LV" sz="2400" i="1">
                                <a:latin typeface="Cambria Math" panose="02040503050406030204" pitchFamily="18" charset="0"/>
                              </a:rPr>
                            </m:ctrlPr>
                          </m:fPr>
                          <m:num>
                            <m:r>
                              <a:rPr lang="lv-LV" sz="2400" i="1">
                                <a:latin typeface="Cambria Math" panose="02040503050406030204" pitchFamily="18" charset="0"/>
                              </a:rPr>
                              <m:t>100</m:t>
                            </m:r>
                          </m:num>
                          <m:den>
                            <m:r>
                              <a:rPr lang="lv-LV" sz="2400" i="1">
                                <a:latin typeface="Cambria Math" panose="02040503050406030204" pitchFamily="18" charset="0"/>
                              </a:rPr>
                              <m:t>32</m:t>
                            </m:r>
                          </m:den>
                        </m:f>
                      </m:e>
                    </m:d>
                    <m:r>
                      <a:rPr lang="lv-LV" sz="2400" i="1" smtClean="0">
                        <a:latin typeface="Cambria Math" panose="02040503050406030204" pitchFamily="18" charset="0"/>
                      </a:rPr>
                      <m:t>+</m:t>
                    </m:r>
                    <m:r>
                      <a:rPr lang="lv-LV" sz="2400" b="0" i="1" smtClean="0">
                        <a:latin typeface="Cambria Math" panose="02040503050406030204" pitchFamily="18" charset="0"/>
                      </a:rPr>
                      <m:t>6</m:t>
                    </m:r>
                    <m:d>
                      <m:dPr>
                        <m:begChr m:val="⌊"/>
                        <m:endChr m:val="⌋"/>
                        <m:ctrlPr>
                          <a:rPr lang="lv-LV" sz="2400" i="1">
                            <a:latin typeface="Cambria Math" panose="02040503050406030204" pitchFamily="18" charset="0"/>
                          </a:rPr>
                        </m:ctrlPr>
                      </m:dPr>
                      <m:e>
                        <m:f>
                          <m:fPr>
                            <m:ctrlPr>
                              <a:rPr lang="lv-LV" sz="2400" i="1">
                                <a:latin typeface="Cambria Math" panose="02040503050406030204" pitchFamily="18" charset="0"/>
                              </a:rPr>
                            </m:ctrlPr>
                          </m:fPr>
                          <m:num>
                            <m:r>
                              <a:rPr lang="lv-LV" sz="2400" i="1">
                                <a:latin typeface="Cambria Math" panose="02040503050406030204" pitchFamily="18" charset="0"/>
                              </a:rPr>
                              <m:t>100</m:t>
                            </m:r>
                          </m:num>
                          <m:den>
                            <m:r>
                              <a:rPr lang="lv-LV" sz="2400" i="1">
                                <a:latin typeface="Cambria Math" panose="02040503050406030204" pitchFamily="18" charset="0"/>
                              </a:rPr>
                              <m:t>64</m:t>
                            </m:r>
                          </m:den>
                        </m:f>
                      </m:e>
                    </m:d>
                  </m:oMath>
                </a14:m>
                <a:endParaRPr lang="lv-LV" sz="2400" dirty="0" smtClean="0"/>
              </a:p>
              <a:p>
                <a:r>
                  <a:rPr lang="lv-LV" sz="2400" dirty="0" smtClean="0"/>
                  <a:t>(D) </a:t>
                </a:r>
                <a14:m>
                  <m:oMath xmlns:m="http://schemas.openxmlformats.org/officeDocument/2006/math">
                    <m:d>
                      <m:dPr>
                        <m:begChr m:val="⌊"/>
                        <m:endChr m:val="⌋"/>
                        <m:ctrlPr>
                          <a:rPr lang="lv-LV" sz="2400" i="1">
                            <a:latin typeface="Cambria Math" panose="02040503050406030204" pitchFamily="18" charset="0"/>
                          </a:rPr>
                        </m:ctrlPr>
                      </m:dPr>
                      <m:e>
                        <m:f>
                          <m:fPr>
                            <m:ctrlPr>
                              <a:rPr lang="lv-LV" sz="2400" i="1">
                                <a:latin typeface="Cambria Math" panose="02040503050406030204" pitchFamily="18" charset="0"/>
                              </a:rPr>
                            </m:ctrlPr>
                          </m:fPr>
                          <m:num>
                            <m:r>
                              <a:rPr lang="lv-LV" sz="2400" i="1">
                                <a:latin typeface="Cambria Math" panose="02040503050406030204" pitchFamily="18" charset="0"/>
                              </a:rPr>
                              <m:t>100</m:t>
                            </m:r>
                          </m:num>
                          <m:den>
                            <m:r>
                              <a:rPr lang="lv-LV" sz="2400" i="1">
                                <a:latin typeface="Cambria Math" panose="02040503050406030204" pitchFamily="18" charset="0"/>
                              </a:rPr>
                              <m:t>2</m:t>
                            </m:r>
                          </m:den>
                        </m:f>
                      </m:e>
                    </m:d>
                    <m:r>
                      <a:rPr lang="lv-LV" sz="2400" i="1">
                        <a:latin typeface="Cambria Math" panose="02040503050406030204" pitchFamily="18" charset="0"/>
                      </a:rPr>
                      <m:t>+</m:t>
                    </m:r>
                    <m:d>
                      <m:dPr>
                        <m:begChr m:val="⌊"/>
                        <m:endChr m:val="⌋"/>
                        <m:ctrlPr>
                          <a:rPr lang="lv-LV" sz="2400" i="1">
                            <a:latin typeface="Cambria Math" panose="02040503050406030204" pitchFamily="18" charset="0"/>
                          </a:rPr>
                        </m:ctrlPr>
                      </m:dPr>
                      <m:e>
                        <m:f>
                          <m:fPr>
                            <m:ctrlPr>
                              <a:rPr lang="lv-LV" sz="2400" i="1">
                                <a:latin typeface="Cambria Math" panose="02040503050406030204" pitchFamily="18" charset="0"/>
                              </a:rPr>
                            </m:ctrlPr>
                          </m:fPr>
                          <m:num>
                            <m:r>
                              <a:rPr lang="lv-LV" sz="2400" i="1">
                                <a:latin typeface="Cambria Math" panose="02040503050406030204" pitchFamily="18" charset="0"/>
                              </a:rPr>
                              <m:t>100</m:t>
                            </m:r>
                          </m:num>
                          <m:den>
                            <m:r>
                              <a:rPr lang="lv-LV" sz="2400" i="1">
                                <a:latin typeface="Cambria Math" panose="02040503050406030204" pitchFamily="18" charset="0"/>
                              </a:rPr>
                              <m:t>4</m:t>
                            </m:r>
                          </m:den>
                        </m:f>
                      </m:e>
                    </m:d>
                    <m:r>
                      <a:rPr lang="lv-LV" sz="2400" i="1">
                        <a:latin typeface="Cambria Math" panose="02040503050406030204" pitchFamily="18" charset="0"/>
                      </a:rPr>
                      <m:t>+</m:t>
                    </m:r>
                    <m:d>
                      <m:dPr>
                        <m:begChr m:val="⌊"/>
                        <m:endChr m:val="⌋"/>
                        <m:ctrlPr>
                          <a:rPr lang="lv-LV" sz="2400" i="1">
                            <a:latin typeface="Cambria Math" panose="02040503050406030204" pitchFamily="18" charset="0"/>
                          </a:rPr>
                        </m:ctrlPr>
                      </m:dPr>
                      <m:e>
                        <m:f>
                          <m:fPr>
                            <m:ctrlPr>
                              <a:rPr lang="lv-LV" sz="2400" i="1">
                                <a:latin typeface="Cambria Math" panose="02040503050406030204" pitchFamily="18" charset="0"/>
                              </a:rPr>
                            </m:ctrlPr>
                          </m:fPr>
                          <m:num>
                            <m:r>
                              <a:rPr lang="lv-LV" sz="2400" i="1">
                                <a:latin typeface="Cambria Math" panose="02040503050406030204" pitchFamily="18" charset="0"/>
                              </a:rPr>
                              <m:t>100</m:t>
                            </m:r>
                          </m:num>
                          <m:den>
                            <m:r>
                              <a:rPr lang="lv-LV" sz="2400" b="0" i="1" smtClean="0">
                                <a:latin typeface="Cambria Math" panose="02040503050406030204" pitchFamily="18" charset="0"/>
                              </a:rPr>
                              <m:t>6</m:t>
                            </m:r>
                          </m:den>
                        </m:f>
                      </m:e>
                    </m:d>
                    <m:r>
                      <a:rPr lang="lv-LV" sz="2400" i="1">
                        <a:latin typeface="Cambria Math" panose="02040503050406030204" pitchFamily="18" charset="0"/>
                      </a:rPr>
                      <m:t>+</m:t>
                    </m:r>
                    <m:d>
                      <m:dPr>
                        <m:begChr m:val="⌊"/>
                        <m:endChr m:val="⌋"/>
                        <m:ctrlPr>
                          <a:rPr lang="lv-LV" sz="2400" i="1">
                            <a:latin typeface="Cambria Math" panose="02040503050406030204" pitchFamily="18" charset="0"/>
                          </a:rPr>
                        </m:ctrlPr>
                      </m:dPr>
                      <m:e>
                        <m:f>
                          <m:fPr>
                            <m:ctrlPr>
                              <a:rPr lang="lv-LV" sz="2400" i="1">
                                <a:latin typeface="Cambria Math" panose="02040503050406030204" pitchFamily="18" charset="0"/>
                              </a:rPr>
                            </m:ctrlPr>
                          </m:fPr>
                          <m:num>
                            <m:r>
                              <a:rPr lang="lv-LV" sz="2400" i="1">
                                <a:latin typeface="Cambria Math" panose="02040503050406030204" pitchFamily="18" charset="0"/>
                              </a:rPr>
                              <m:t>100</m:t>
                            </m:r>
                          </m:num>
                          <m:den>
                            <m:r>
                              <a:rPr lang="lv-LV" sz="2400" b="0" i="1" smtClean="0">
                                <a:latin typeface="Cambria Math" panose="02040503050406030204" pitchFamily="18" charset="0"/>
                              </a:rPr>
                              <m:t>8</m:t>
                            </m:r>
                          </m:den>
                        </m:f>
                      </m:e>
                    </m:d>
                    <m:r>
                      <a:rPr lang="lv-LV" sz="2400" i="1">
                        <a:latin typeface="Cambria Math" panose="02040503050406030204" pitchFamily="18" charset="0"/>
                      </a:rPr>
                      <m:t>+</m:t>
                    </m:r>
                    <m:d>
                      <m:dPr>
                        <m:begChr m:val="⌊"/>
                        <m:endChr m:val="⌋"/>
                        <m:ctrlPr>
                          <a:rPr lang="lv-LV" sz="2400" i="1">
                            <a:latin typeface="Cambria Math" panose="02040503050406030204" pitchFamily="18" charset="0"/>
                          </a:rPr>
                        </m:ctrlPr>
                      </m:dPr>
                      <m:e>
                        <m:f>
                          <m:fPr>
                            <m:ctrlPr>
                              <a:rPr lang="lv-LV" sz="2400" i="1">
                                <a:latin typeface="Cambria Math" panose="02040503050406030204" pitchFamily="18" charset="0"/>
                              </a:rPr>
                            </m:ctrlPr>
                          </m:fPr>
                          <m:num>
                            <m:r>
                              <a:rPr lang="lv-LV" sz="2400" i="1">
                                <a:latin typeface="Cambria Math" panose="02040503050406030204" pitchFamily="18" charset="0"/>
                              </a:rPr>
                              <m:t>100</m:t>
                            </m:r>
                          </m:num>
                          <m:den>
                            <m:r>
                              <a:rPr lang="lv-LV" sz="2400" b="0" i="1" smtClean="0">
                                <a:latin typeface="Cambria Math" panose="02040503050406030204" pitchFamily="18" charset="0"/>
                              </a:rPr>
                              <m:t>10</m:t>
                            </m:r>
                          </m:den>
                        </m:f>
                      </m:e>
                    </m:d>
                    <m:r>
                      <a:rPr lang="lv-LV" sz="2400" i="1">
                        <a:latin typeface="Cambria Math" panose="02040503050406030204" pitchFamily="18" charset="0"/>
                      </a:rPr>
                      <m:t>+</m:t>
                    </m:r>
                    <m:r>
                      <a:rPr lang="lv-LV" sz="2400" b="0" i="1" smtClean="0">
                        <a:latin typeface="Cambria Math" panose="02040503050406030204" pitchFamily="18" charset="0"/>
                      </a:rPr>
                      <m:t>…+</m:t>
                    </m:r>
                    <m:d>
                      <m:dPr>
                        <m:begChr m:val="⌊"/>
                        <m:endChr m:val="⌋"/>
                        <m:ctrlPr>
                          <a:rPr lang="lv-LV" sz="2400" i="1">
                            <a:latin typeface="Cambria Math" panose="02040503050406030204" pitchFamily="18" charset="0"/>
                          </a:rPr>
                        </m:ctrlPr>
                      </m:dPr>
                      <m:e>
                        <m:f>
                          <m:fPr>
                            <m:ctrlPr>
                              <a:rPr lang="lv-LV" sz="2400" i="1">
                                <a:latin typeface="Cambria Math" panose="02040503050406030204" pitchFamily="18" charset="0"/>
                              </a:rPr>
                            </m:ctrlPr>
                          </m:fPr>
                          <m:num>
                            <m:r>
                              <a:rPr lang="lv-LV" sz="2400" i="1">
                                <a:latin typeface="Cambria Math" panose="02040503050406030204" pitchFamily="18" charset="0"/>
                              </a:rPr>
                              <m:t>100</m:t>
                            </m:r>
                          </m:num>
                          <m:den>
                            <m:r>
                              <a:rPr lang="lv-LV" sz="2400" b="0" i="1" smtClean="0">
                                <a:latin typeface="Cambria Math" panose="02040503050406030204" pitchFamily="18" charset="0"/>
                              </a:rPr>
                              <m:t>100</m:t>
                            </m:r>
                          </m:den>
                        </m:f>
                      </m:e>
                    </m:d>
                  </m:oMath>
                </a14:m>
                <a:endParaRPr lang="en-US" sz="2400"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rotWithShape="0">
                <a:blip r:embed="rId3"/>
                <a:stretch>
                  <a:fillRect l="-2163" t="-2318" r="-288"/>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lv-LV" dirty="0" smtClean="0"/>
              <a:t>Jautājums par 100!</a:t>
            </a:r>
            <a:endParaRPr lang="en-US" dirty="0"/>
          </a:p>
        </p:txBody>
      </p:sp>
    </p:spTree>
    <p:extLst>
      <p:ext uri="{BB962C8B-B14F-4D97-AF65-F5344CB8AC3E}">
        <p14:creationId xmlns:p14="http://schemas.microsoft.com/office/powerpoint/2010/main" val="423699791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38102" y="834407"/>
            <a:ext cx="7445385" cy="1310754"/>
          </a:xfrm>
        </p:spPr>
      </p:pic>
      <p:sp>
        <p:nvSpPr>
          <p:cNvPr id="4" name="Title 3"/>
          <p:cNvSpPr>
            <a:spLocks noGrp="1"/>
          </p:cNvSpPr>
          <p:nvPr>
            <p:ph type="title"/>
          </p:nvPr>
        </p:nvSpPr>
        <p:spPr/>
        <p:txBody>
          <a:bodyPr/>
          <a:lstStyle/>
          <a:p>
            <a:r>
              <a:rPr lang="lv-LV" dirty="0" smtClean="0"/>
              <a:t>Skaitot pa rindiņām un kolonnām sanāk tas pats</a:t>
            </a:r>
            <a:endParaRPr lang="en-US" dirty="0"/>
          </a:p>
        </p:txBody>
      </p:sp>
      <mc:AlternateContent xmlns:mc="http://schemas.openxmlformats.org/markup-compatibility/2006" xmlns:a14="http://schemas.microsoft.com/office/drawing/2010/main">
        <mc:Choice Requires="a14">
          <p:sp>
            <p:nvSpPr>
              <p:cNvPr id="7" name="TextBox 6"/>
              <p:cNvSpPr txBox="1"/>
              <p:nvPr/>
            </p:nvSpPr>
            <p:spPr>
              <a:xfrm>
                <a:off x="341515" y="2566367"/>
                <a:ext cx="8141972" cy="1058816"/>
              </a:xfrm>
              <a:prstGeom prst="rect">
                <a:avLst/>
              </a:prstGeom>
              <a:noFill/>
            </p:spPr>
            <p:txBody>
              <a:bodyPr wrap="square" rtlCol="0">
                <a:noAutofit/>
              </a:bodyPr>
              <a:lstStyle/>
              <a:p>
                <a:pPr marL="285750" indent="-285750">
                  <a:buClr>
                    <a:srgbClr val="299D37"/>
                  </a:buClr>
                  <a:buFont typeface="Webdings" panose="05030102010509060703" pitchFamily="18" charset="2"/>
                  <a:buChar char="4"/>
                </a:pPr>
                <a14:m>
                  <m:oMath xmlns:m="http://schemas.openxmlformats.org/officeDocument/2006/math">
                    <m:r>
                      <a:rPr lang="lv-LV" sz="2000" b="0" i="1" smtClean="0">
                        <a:solidFill>
                          <a:schemeClr val="tx2"/>
                        </a:solidFill>
                        <a:latin typeface="Cambria Math" panose="02040503050406030204" pitchFamily="18" charset="0"/>
                      </a:rPr>
                      <m:t>𝑛</m:t>
                    </m:r>
                    <m:r>
                      <a:rPr lang="lv-LV" sz="2000" b="0" i="1" smtClean="0">
                        <a:solidFill>
                          <a:schemeClr val="tx2"/>
                        </a:solidFill>
                        <a:latin typeface="Cambria Math" panose="02040503050406030204" pitchFamily="18" charset="0"/>
                      </a:rPr>
                      <m:t>!</m:t>
                    </m:r>
                  </m:oMath>
                </a14:m>
                <a:r>
                  <a:rPr lang="lv-LV" sz="2000" dirty="0" smtClean="0">
                    <a:solidFill>
                      <a:schemeClr val="tx2"/>
                    </a:solidFill>
                  </a:rPr>
                  <a:t> ietilpstošās </a:t>
                </a:r>
                <a14:m>
                  <m:oMath xmlns:m="http://schemas.openxmlformats.org/officeDocument/2006/math">
                    <m:r>
                      <a:rPr lang="lv-LV" sz="2000" i="1" dirty="0" smtClean="0">
                        <a:solidFill>
                          <a:schemeClr val="tx2"/>
                        </a:solidFill>
                        <a:latin typeface="Cambria Math" panose="02040503050406030204" pitchFamily="18" charset="0"/>
                      </a:rPr>
                      <m:t>2</m:t>
                    </m:r>
                  </m:oMath>
                </a14:m>
                <a:r>
                  <a:rPr lang="lv-LV" sz="2000" dirty="0" smtClean="0">
                    <a:solidFill>
                      <a:schemeClr val="tx2"/>
                    </a:solidFill>
                  </a:rPr>
                  <a:t> pakāpes var skaitīt, saskaitot kvadrātiņus stabiņos.</a:t>
                </a:r>
              </a:p>
              <a:p>
                <a:pPr marL="285750" indent="-285750">
                  <a:buClr>
                    <a:srgbClr val="299D37"/>
                  </a:buClr>
                  <a:buFont typeface="Webdings" panose="05030102010509060703" pitchFamily="18" charset="2"/>
                  <a:buChar char="4"/>
                </a:pPr>
                <a:r>
                  <a:rPr lang="lv-LV" sz="2000" dirty="0" smtClean="0">
                    <a:solidFill>
                      <a:schemeClr val="tx2"/>
                    </a:solidFill>
                  </a:rPr>
                  <a:t>To pašu var saskaitīt arī pa rindiņām: </a:t>
                </a:r>
                <a:br>
                  <a:rPr lang="lv-LV" sz="2000" dirty="0" smtClean="0">
                    <a:solidFill>
                      <a:schemeClr val="tx2"/>
                    </a:solidFill>
                  </a:rPr>
                </a:br>
                <a14:m>
                  <m:oMath xmlns:m="http://schemas.openxmlformats.org/officeDocument/2006/math">
                    <m:d>
                      <m:dPr>
                        <m:begChr m:val="⌊"/>
                        <m:endChr m:val="⌋"/>
                        <m:ctrlPr>
                          <a:rPr lang="lv-LV" sz="2400" i="1" smtClean="0">
                            <a:solidFill>
                              <a:srgbClr val="C00000"/>
                            </a:solidFill>
                            <a:latin typeface="Cambria Math" panose="02040503050406030204" pitchFamily="18" charset="0"/>
                          </a:rPr>
                        </m:ctrlPr>
                      </m:dPr>
                      <m:e>
                        <m:f>
                          <m:fPr>
                            <m:ctrlPr>
                              <a:rPr lang="lv-LV" sz="2400" i="1">
                                <a:solidFill>
                                  <a:srgbClr val="C00000"/>
                                </a:solidFill>
                                <a:latin typeface="Cambria Math" panose="02040503050406030204" pitchFamily="18" charset="0"/>
                              </a:rPr>
                            </m:ctrlPr>
                          </m:fPr>
                          <m:num>
                            <m:r>
                              <a:rPr lang="lv-LV" sz="2400" b="0" i="1" smtClean="0">
                                <a:solidFill>
                                  <a:srgbClr val="C00000"/>
                                </a:solidFill>
                                <a:latin typeface="Cambria Math" panose="02040503050406030204" pitchFamily="18" charset="0"/>
                              </a:rPr>
                              <m:t>𝑛</m:t>
                            </m:r>
                          </m:num>
                          <m:den>
                            <m:r>
                              <a:rPr lang="lv-LV" sz="2400" i="1">
                                <a:solidFill>
                                  <a:srgbClr val="C00000"/>
                                </a:solidFill>
                                <a:latin typeface="Cambria Math" panose="02040503050406030204" pitchFamily="18" charset="0"/>
                              </a:rPr>
                              <m:t>2</m:t>
                            </m:r>
                          </m:den>
                        </m:f>
                      </m:e>
                    </m:d>
                    <m:r>
                      <a:rPr lang="lv-LV" sz="2400" i="1" smtClean="0">
                        <a:solidFill>
                          <a:schemeClr val="tx2"/>
                        </a:solidFill>
                        <a:latin typeface="Cambria Math" panose="02040503050406030204" pitchFamily="18" charset="0"/>
                      </a:rPr>
                      <m:t>+</m:t>
                    </m:r>
                    <m:d>
                      <m:dPr>
                        <m:begChr m:val="⌊"/>
                        <m:endChr m:val="⌋"/>
                        <m:ctrlPr>
                          <a:rPr lang="lv-LV" sz="2400" i="1" smtClean="0">
                            <a:solidFill>
                              <a:srgbClr val="FF6C0C"/>
                            </a:solidFill>
                            <a:latin typeface="Cambria Math" panose="02040503050406030204" pitchFamily="18" charset="0"/>
                          </a:rPr>
                        </m:ctrlPr>
                      </m:dPr>
                      <m:e>
                        <m:f>
                          <m:fPr>
                            <m:ctrlPr>
                              <a:rPr lang="lv-LV" sz="2400" i="1">
                                <a:solidFill>
                                  <a:srgbClr val="FF6C0C"/>
                                </a:solidFill>
                                <a:latin typeface="Cambria Math" panose="02040503050406030204" pitchFamily="18" charset="0"/>
                              </a:rPr>
                            </m:ctrlPr>
                          </m:fPr>
                          <m:num>
                            <m:r>
                              <a:rPr lang="lv-LV" sz="2400" b="0" i="1" smtClean="0">
                                <a:solidFill>
                                  <a:srgbClr val="FF6C0C"/>
                                </a:solidFill>
                                <a:latin typeface="Cambria Math" panose="02040503050406030204" pitchFamily="18" charset="0"/>
                              </a:rPr>
                              <m:t>𝑛</m:t>
                            </m:r>
                          </m:num>
                          <m:den>
                            <m:r>
                              <a:rPr lang="lv-LV" sz="2400" i="1">
                                <a:solidFill>
                                  <a:srgbClr val="FF6C0C"/>
                                </a:solidFill>
                                <a:latin typeface="Cambria Math" panose="02040503050406030204" pitchFamily="18" charset="0"/>
                              </a:rPr>
                              <m:t>4</m:t>
                            </m:r>
                          </m:den>
                        </m:f>
                      </m:e>
                    </m:d>
                    <m:r>
                      <a:rPr lang="lv-LV" sz="2400" i="1" smtClean="0">
                        <a:solidFill>
                          <a:schemeClr val="tx2"/>
                        </a:solidFill>
                        <a:latin typeface="Cambria Math" panose="02040503050406030204" pitchFamily="18" charset="0"/>
                      </a:rPr>
                      <m:t>+</m:t>
                    </m:r>
                    <m:d>
                      <m:dPr>
                        <m:begChr m:val="⌊"/>
                        <m:endChr m:val="⌋"/>
                        <m:ctrlPr>
                          <a:rPr lang="lv-LV" sz="2400" i="1">
                            <a:latin typeface="Cambria Math" panose="02040503050406030204" pitchFamily="18" charset="0"/>
                          </a:rPr>
                        </m:ctrlPr>
                      </m:dPr>
                      <m:e>
                        <m:f>
                          <m:fPr>
                            <m:ctrlPr>
                              <a:rPr lang="lv-LV" sz="2400" i="1">
                                <a:latin typeface="Cambria Math" panose="02040503050406030204" pitchFamily="18" charset="0"/>
                              </a:rPr>
                            </m:ctrlPr>
                          </m:fPr>
                          <m:num>
                            <m:r>
                              <a:rPr lang="lv-LV" sz="2400" b="0" i="1" smtClean="0">
                                <a:latin typeface="Cambria Math" panose="02040503050406030204" pitchFamily="18" charset="0"/>
                              </a:rPr>
                              <m:t>𝑛</m:t>
                            </m:r>
                          </m:num>
                          <m:den>
                            <m:r>
                              <a:rPr lang="lv-LV" sz="2400" i="1">
                                <a:latin typeface="Cambria Math" panose="02040503050406030204" pitchFamily="18" charset="0"/>
                              </a:rPr>
                              <m:t>8</m:t>
                            </m:r>
                          </m:den>
                        </m:f>
                      </m:e>
                    </m:d>
                    <m:r>
                      <a:rPr lang="lv-LV" sz="2400" i="1" smtClean="0">
                        <a:solidFill>
                          <a:schemeClr val="tx2"/>
                        </a:solidFill>
                        <a:latin typeface="Cambria Math" panose="02040503050406030204" pitchFamily="18" charset="0"/>
                      </a:rPr>
                      <m:t>+</m:t>
                    </m:r>
                    <m:d>
                      <m:dPr>
                        <m:begChr m:val="⌊"/>
                        <m:endChr m:val="⌋"/>
                        <m:ctrlPr>
                          <a:rPr lang="lv-LV" sz="2400" i="1" smtClean="0">
                            <a:solidFill>
                              <a:srgbClr val="0070C0"/>
                            </a:solidFill>
                            <a:latin typeface="Cambria Math" panose="02040503050406030204" pitchFamily="18" charset="0"/>
                          </a:rPr>
                        </m:ctrlPr>
                      </m:dPr>
                      <m:e>
                        <m:f>
                          <m:fPr>
                            <m:ctrlPr>
                              <a:rPr lang="lv-LV" sz="2400" i="1">
                                <a:solidFill>
                                  <a:srgbClr val="0070C0"/>
                                </a:solidFill>
                                <a:latin typeface="Cambria Math" panose="02040503050406030204" pitchFamily="18" charset="0"/>
                              </a:rPr>
                            </m:ctrlPr>
                          </m:fPr>
                          <m:num>
                            <m:r>
                              <a:rPr lang="lv-LV" sz="2400" b="0" i="1" smtClean="0">
                                <a:solidFill>
                                  <a:srgbClr val="0070C0"/>
                                </a:solidFill>
                                <a:latin typeface="Cambria Math" panose="02040503050406030204" pitchFamily="18" charset="0"/>
                              </a:rPr>
                              <m:t>𝑛</m:t>
                            </m:r>
                          </m:num>
                          <m:den>
                            <m:r>
                              <a:rPr lang="lv-LV" sz="2400" i="1">
                                <a:solidFill>
                                  <a:srgbClr val="0070C0"/>
                                </a:solidFill>
                                <a:latin typeface="Cambria Math" panose="02040503050406030204" pitchFamily="18" charset="0"/>
                              </a:rPr>
                              <m:t>16</m:t>
                            </m:r>
                          </m:den>
                        </m:f>
                      </m:e>
                    </m:d>
                    <m:r>
                      <a:rPr lang="lv-LV" sz="2400" i="1" smtClean="0">
                        <a:solidFill>
                          <a:schemeClr val="tx2"/>
                        </a:solidFill>
                        <a:latin typeface="Cambria Math" panose="02040503050406030204" pitchFamily="18" charset="0"/>
                      </a:rPr>
                      <m:t>+</m:t>
                    </m:r>
                    <m:d>
                      <m:dPr>
                        <m:begChr m:val="⌊"/>
                        <m:endChr m:val="⌋"/>
                        <m:ctrlPr>
                          <a:rPr lang="lv-LV" sz="2400" i="1" smtClean="0">
                            <a:solidFill>
                              <a:srgbClr val="7030A0"/>
                            </a:solidFill>
                            <a:latin typeface="Cambria Math" panose="02040503050406030204" pitchFamily="18" charset="0"/>
                          </a:rPr>
                        </m:ctrlPr>
                      </m:dPr>
                      <m:e>
                        <m:f>
                          <m:fPr>
                            <m:ctrlPr>
                              <a:rPr lang="lv-LV" sz="2400" i="1">
                                <a:solidFill>
                                  <a:srgbClr val="7030A0"/>
                                </a:solidFill>
                                <a:latin typeface="Cambria Math" panose="02040503050406030204" pitchFamily="18" charset="0"/>
                              </a:rPr>
                            </m:ctrlPr>
                          </m:fPr>
                          <m:num>
                            <m:r>
                              <a:rPr lang="lv-LV" sz="2400" b="0" i="1" smtClean="0">
                                <a:solidFill>
                                  <a:srgbClr val="7030A0"/>
                                </a:solidFill>
                                <a:latin typeface="Cambria Math" panose="02040503050406030204" pitchFamily="18" charset="0"/>
                              </a:rPr>
                              <m:t>𝑛</m:t>
                            </m:r>
                          </m:num>
                          <m:den>
                            <m:r>
                              <a:rPr lang="lv-LV" sz="2400" i="1">
                                <a:solidFill>
                                  <a:srgbClr val="7030A0"/>
                                </a:solidFill>
                                <a:latin typeface="Cambria Math" panose="02040503050406030204" pitchFamily="18" charset="0"/>
                              </a:rPr>
                              <m:t>32</m:t>
                            </m:r>
                          </m:den>
                        </m:f>
                      </m:e>
                    </m:d>
                    <m:r>
                      <a:rPr lang="lv-LV" sz="2400" i="1" smtClean="0">
                        <a:solidFill>
                          <a:schemeClr val="tx2"/>
                        </a:solidFill>
                        <a:latin typeface="Cambria Math" panose="02040503050406030204" pitchFamily="18" charset="0"/>
                      </a:rPr>
                      <m:t>+</m:t>
                    </m:r>
                    <m:d>
                      <m:dPr>
                        <m:begChr m:val="⌊"/>
                        <m:endChr m:val="⌋"/>
                        <m:ctrlPr>
                          <a:rPr lang="lv-LV" sz="2400" i="1" smtClean="0">
                            <a:solidFill>
                              <a:schemeClr val="tx2"/>
                            </a:solidFill>
                            <a:latin typeface="Cambria Math" panose="02040503050406030204" pitchFamily="18" charset="0"/>
                          </a:rPr>
                        </m:ctrlPr>
                      </m:dPr>
                      <m:e>
                        <m:f>
                          <m:fPr>
                            <m:ctrlPr>
                              <a:rPr lang="lv-LV" sz="2400" i="1">
                                <a:solidFill>
                                  <a:schemeClr val="tx2"/>
                                </a:solidFill>
                                <a:latin typeface="Cambria Math" panose="02040503050406030204" pitchFamily="18" charset="0"/>
                              </a:rPr>
                            </m:ctrlPr>
                          </m:fPr>
                          <m:num>
                            <m:r>
                              <a:rPr lang="lv-LV" sz="2400" b="0" i="1" smtClean="0">
                                <a:solidFill>
                                  <a:schemeClr val="tx2"/>
                                </a:solidFill>
                                <a:latin typeface="Cambria Math" panose="02040503050406030204" pitchFamily="18" charset="0"/>
                              </a:rPr>
                              <m:t>𝑛</m:t>
                            </m:r>
                          </m:num>
                          <m:den>
                            <m:r>
                              <a:rPr lang="lv-LV" sz="2400" i="1">
                                <a:solidFill>
                                  <a:schemeClr val="tx2"/>
                                </a:solidFill>
                                <a:latin typeface="Cambria Math" panose="02040503050406030204" pitchFamily="18" charset="0"/>
                              </a:rPr>
                              <m:t>64</m:t>
                            </m:r>
                          </m:den>
                        </m:f>
                      </m:e>
                    </m:d>
                    <m:r>
                      <a:rPr lang="lv-LV" sz="2400" b="0" i="1" smtClean="0">
                        <a:solidFill>
                          <a:schemeClr val="tx2"/>
                        </a:solidFill>
                        <a:latin typeface="Cambria Math" panose="02040503050406030204" pitchFamily="18" charset="0"/>
                      </a:rPr>
                      <m:t>+…</m:t>
                    </m:r>
                  </m:oMath>
                </a14:m>
                <a:r>
                  <a:rPr lang="lv-LV" sz="2400" dirty="0" smtClean="0">
                    <a:solidFill>
                      <a:schemeClr val="tx2"/>
                    </a:solidFill>
                  </a:rPr>
                  <a:t>.</a:t>
                </a:r>
              </a:p>
              <a:p>
                <a:pPr marL="285750" indent="-285750">
                  <a:buClr>
                    <a:srgbClr val="299D37"/>
                  </a:buClr>
                  <a:buFont typeface="Webdings" panose="05030102010509060703" pitchFamily="18" charset="2"/>
                  <a:buChar char="4"/>
                </a:pPr>
                <a:r>
                  <a:rPr lang="lv-LV" sz="2000" dirty="0" smtClean="0">
                    <a:solidFill>
                      <a:schemeClr val="tx2"/>
                    </a:solidFill>
                  </a:rPr>
                  <a:t>Lieliem n, šī summa maz atšķiras no n. Piemēram </a:t>
                </a:r>
                <a14:m>
                  <m:oMath xmlns:m="http://schemas.openxmlformats.org/officeDocument/2006/math">
                    <m:r>
                      <a:rPr lang="lv-LV" sz="2000" i="1" dirty="0" smtClean="0">
                        <a:solidFill>
                          <a:schemeClr val="tx2"/>
                        </a:solidFill>
                        <a:latin typeface="Cambria Math" panose="02040503050406030204" pitchFamily="18" charset="0"/>
                      </a:rPr>
                      <m:t>16!</m:t>
                    </m:r>
                  </m:oMath>
                </a14:m>
                <a:r>
                  <a:rPr lang="lv-LV" sz="2000" dirty="0" smtClean="0">
                    <a:solidFill>
                      <a:schemeClr val="tx2"/>
                    </a:solidFill>
                  </a:rPr>
                  <a:t> dalās ar </a:t>
                </a:r>
                <a14:m>
                  <m:oMath xmlns:m="http://schemas.openxmlformats.org/officeDocument/2006/math">
                    <m:sSup>
                      <m:sSupPr>
                        <m:ctrlPr>
                          <a:rPr lang="lv-LV" sz="2000" i="1" smtClean="0">
                            <a:solidFill>
                              <a:schemeClr val="tx2"/>
                            </a:solidFill>
                            <a:latin typeface="Cambria Math" panose="02040503050406030204" pitchFamily="18" charset="0"/>
                          </a:rPr>
                        </m:ctrlPr>
                      </m:sSupPr>
                      <m:e>
                        <m:r>
                          <a:rPr lang="lv-LV" sz="2000" b="0" i="1" smtClean="0">
                            <a:solidFill>
                              <a:schemeClr val="tx2"/>
                            </a:solidFill>
                            <a:latin typeface="Cambria Math" panose="02040503050406030204" pitchFamily="18" charset="0"/>
                          </a:rPr>
                          <m:t>2</m:t>
                        </m:r>
                      </m:e>
                      <m:sup>
                        <m:r>
                          <a:rPr lang="lv-LV" sz="2000" b="0" i="1" smtClean="0">
                            <a:solidFill>
                              <a:schemeClr val="tx2"/>
                            </a:solidFill>
                            <a:latin typeface="Cambria Math" panose="02040503050406030204" pitchFamily="18" charset="0"/>
                          </a:rPr>
                          <m:t>15</m:t>
                        </m:r>
                      </m:sup>
                    </m:sSup>
                  </m:oMath>
                </a14:m>
                <a:r>
                  <a:rPr lang="lv-LV" sz="2000" dirty="0" smtClean="0">
                    <a:solidFill>
                      <a:schemeClr val="tx2"/>
                    </a:solidFill>
                  </a:rPr>
                  <a:t>, un </a:t>
                </a:r>
                <a14:m>
                  <m:oMath xmlns:m="http://schemas.openxmlformats.org/officeDocument/2006/math">
                    <m:r>
                      <a:rPr lang="lv-LV" sz="2000" b="0" i="1" smtClean="0">
                        <a:solidFill>
                          <a:schemeClr val="tx2"/>
                        </a:solidFill>
                        <a:latin typeface="Cambria Math" panose="02040503050406030204" pitchFamily="18" charset="0"/>
                      </a:rPr>
                      <m:t>32!</m:t>
                    </m:r>
                  </m:oMath>
                </a14:m>
                <a:r>
                  <a:rPr lang="lv-LV" sz="2000" dirty="0" smtClean="0">
                    <a:solidFill>
                      <a:schemeClr val="tx2"/>
                    </a:solidFill>
                  </a:rPr>
                  <a:t> dalās ar </a:t>
                </a:r>
                <a14:m>
                  <m:oMath xmlns:m="http://schemas.openxmlformats.org/officeDocument/2006/math">
                    <m:sSup>
                      <m:sSupPr>
                        <m:ctrlPr>
                          <a:rPr lang="lv-LV" sz="2000" i="1" smtClean="0">
                            <a:solidFill>
                              <a:schemeClr val="tx2"/>
                            </a:solidFill>
                            <a:latin typeface="Cambria Math" panose="02040503050406030204" pitchFamily="18" charset="0"/>
                          </a:rPr>
                        </m:ctrlPr>
                      </m:sSupPr>
                      <m:e>
                        <m:r>
                          <a:rPr lang="lv-LV" sz="2000" b="0" i="1" smtClean="0">
                            <a:solidFill>
                              <a:schemeClr val="tx2"/>
                            </a:solidFill>
                            <a:latin typeface="Cambria Math" panose="02040503050406030204" pitchFamily="18" charset="0"/>
                          </a:rPr>
                          <m:t>2</m:t>
                        </m:r>
                      </m:e>
                      <m:sup>
                        <m:r>
                          <a:rPr lang="lv-LV" sz="2000" b="0" i="1" smtClean="0">
                            <a:solidFill>
                              <a:schemeClr val="tx2"/>
                            </a:solidFill>
                            <a:latin typeface="Cambria Math" panose="02040503050406030204" pitchFamily="18" charset="0"/>
                          </a:rPr>
                          <m:t>31</m:t>
                        </m:r>
                      </m:sup>
                    </m:sSup>
                  </m:oMath>
                </a14:m>
                <a:r>
                  <a:rPr lang="lv-LV" sz="2000" dirty="0" smtClean="0">
                    <a:solidFill>
                      <a:schemeClr val="tx2"/>
                    </a:solidFill>
                  </a:rPr>
                  <a:t>.</a:t>
                </a:r>
                <a:endParaRPr lang="en-US" sz="2000" dirty="0">
                  <a:solidFill>
                    <a:schemeClr val="tx2"/>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41515" y="2566367"/>
                <a:ext cx="8141972" cy="1058816"/>
              </a:xfrm>
              <a:prstGeom prst="rect">
                <a:avLst/>
              </a:prstGeom>
              <a:blipFill rotWithShape="0">
                <a:blip r:embed="rId4"/>
                <a:stretch>
                  <a:fillRect l="-449" t="-2874" b="-85632"/>
                </a:stretch>
              </a:blipFill>
            </p:spPr>
            <p:txBody>
              <a:bodyPr/>
              <a:lstStyle/>
              <a:p>
                <a:r>
                  <a:rPr lang="en-US">
                    <a:noFill/>
                  </a:rPr>
                  <a:t> </a:t>
                </a:r>
              </a:p>
            </p:txBody>
          </p:sp>
        </mc:Fallback>
      </mc:AlternateContent>
    </p:spTree>
    <p:extLst>
      <p:ext uri="{BB962C8B-B14F-4D97-AF65-F5344CB8AC3E}">
        <p14:creationId xmlns:p14="http://schemas.microsoft.com/office/powerpoint/2010/main" val="160760519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4578" y="219849"/>
            <a:ext cx="5566384" cy="4709161"/>
          </a:xfrm>
        </p:spPr>
      </p:pic>
      <p:sp>
        <p:nvSpPr>
          <p:cNvPr id="4" name="Title 3"/>
          <p:cNvSpPr>
            <a:spLocks noGrp="1"/>
          </p:cNvSpPr>
          <p:nvPr>
            <p:ph type="title"/>
          </p:nvPr>
        </p:nvSpPr>
        <p:spPr/>
        <p:txBody>
          <a:bodyPr/>
          <a:lstStyle/>
          <a:p>
            <a:r>
              <a:rPr lang="lv-LV" dirty="0" smtClean="0"/>
              <a:t>Binomiālie koeficienti</a:t>
            </a:r>
            <a:endParaRPr lang="en-US" dirty="0"/>
          </a:p>
        </p:txBody>
      </p:sp>
      <p:sp>
        <p:nvSpPr>
          <p:cNvPr id="3" name="Hexagon 2"/>
          <p:cNvSpPr/>
          <p:nvPr/>
        </p:nvSpPr>
        <p:spPr>
          <a:xfrm rot="1800000">
            <a:off x="2517109" y="464962"/>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Hexagon 6"/>
          <p:cNvSpPr/>
          <p:nvPr/>
        </p:nvSpPr>
        <p:spPr>
          <a:xfrm rot="1800000">
            <a:off x="2332959" y="782462"/>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Hexagon 7"/>
          <p:cNvSpPr/>
          <p:nvPr/>
        </p:nvSpPr>
        <p:spPr>
          <a:xfrm rot="1800000">
            <a:off x="2716501" y="793046"/>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Hexagon 8"/>
          <p:cNvSpPr/>
          <p:nvPr/>
        </p:nvSpPr>
        <p:spPr>
          <a:xfrm rot="1800000">
            <a:off x="2143988" y="1128743"/>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Hexagon 9"/>
          <p:cNvSpPr/>
          <p:nvPr/>
        </p:nvSpPr>
        <p:spPr>
          <a:xfrm rot="1800000">
            <a:off x="2907785" y="1108432"/>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Hexagon 10"/>
          <p:cNvSpPr/>
          <p:nvPr/>
        </p:nvSpPr>
        <p:spPr>
          <a:xfrm rot="1800000">
            <a:off x="1951057" y="1446241"/>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Hexagon 11"/>
          <p:cNvSpPr/>
          <p:nvPr/>
        </p:nvSpPr>
        <p:spPr>
          <a:xfrm rot="1800000">
            <a:off x="2334184" y="1444124"/>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Hexagon 12"/>
          <p:cNvSpPr/>
          <p:nvPr/>
        </p:nvSpPr>
        <p:spPr>
          <a:xfrm rot="1800000">
            <a:off x="2707609" y="1455562"/>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Hexagon 13"/>
          <p:cNvSpPr/>
          <p:nvPr/>
        </p:nvSpPr>
        <p:spPr>
          <a:xfrm rot="1800000">
            <a:off x="3075293" y="1444124"/>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Hexagon 14"/>
          <p:cNvSpPr/>
          <p:nvPr/>
        </p:nvSpPr>
        <p:spPr>
          <a:xfrm rot="1800000">
            <a:off x="1781101" y="1775163"/>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Hexagon 15"/>
          <p:cNvSpPr/>
          <p:nvPr/>
        </p:nvSpPr>
        <p:spPr>
          <a:xfrm rot="1800000">
            <a:off x="3278919" y="1779817"/>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Hexagon 16"/>
          <p:cNvSpPr/>
          <p:nvPr/>
        </p:nvSpPr>
        <p:spPr>
          <a:xfrm rot="1800000">
            <a:off x="1585744" y="2095835"/>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Hexagon 17"/>
          <p:cNvSpPr/>
          <p:nvPr/>
        </p:nvSpPr>
        <p:spPr>
          <a:xfrm rot="1800000">
            <a:off x="1390387" y="2429207"/>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Hexagon 18"/>
          <p:cNvSpPr/>
          <p:nvPr/>
        </p:nvSpPr>
        <p:spPr>
          <a:xfrm rot="1800000">
            <a:off x="1219045" y="2774219"/>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Hexagon 19"/>
          <p:cNvSpPr/>
          <p:nvPr/>
        </p:nvSpPr>
        <p:spPr>
          <a:xfrm rot="1800000">
            <a:off x="1035002" y="3095950"/>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Hexagon 20"/>
          <p:cNvSpPr/>
          <p:nvPr/>
        </p:nvSpPr>
        <p:spPr>
          <a:xfrm rot="1800000">
            <a:off x="838530" y="3420857"/>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Hexagon 21"/>
          <p:cNvSpPr/>
          <p:nvPr/>
        </p:nvSpPr>
        <p:spPr>
          <a:xfrm rot="1800000">
            <a:off x="642058" y="3760144"/>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Hexagon 22"/>
          <p:cNvSpPr/>
          <p:nvPr/>
        </p:nvSpPr>
        <p:spPr>
          <a:xfrm rot="1800000">
            <a:off x="445585" y="4073515"/>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Hexagon 23"/>
          <p:cNvSpPr/>
          <p:nvPr/>
        </p:nvSpPr>
        <p:spPr>
          <a:xfrm rot="1800000">
            <a:off x="274244" y="4412802"/>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Hexagon 24"/>
          <p:cNvSpPr/>
          <p:nvPr/>
        </p:nvSpPr>
        <p:spPr>
          <a:xfrm rot="1800000">
            <a:off x="828332" y="4073515"/>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Hexagon 25"/>
          <p:cNvSpPr/>
          <p:nvPr/>
        </p:nvSpPr>
        <p:spPr>
          <a:xfrm rot="1800000">
            <a:off x="1197702" y="3411331"/>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Hexagon 26"/>
          <p:cNvSpPr/>
          <p:nvPr/>
        </p:nvSpPr>
        <p:spPr>
          <a:xfrm rot="1800000">
            <a:off x="1575546" y="2762579"/>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Hexagon 27"/>
          <p:cNvSpPr/>
          <p:nvPr/>
        </p:nvSpPr>
        <p:spPr>
          <a:xfrm rot="1800000">
            <a:off x="1961696" y="2105786"/>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Hexagon 28"/>
          <p:cNvSpPr/>
          <p:nvPr/>
        </p:nvSpPr>
        <p:spPr>
          <a:xfrm rot="1800000">
            <a:off x="3465823" y="2099435"/>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Hexagon 29"/>
          <p:cNvSpPr/>
          <p:nvPr/>
        </p:nvSpPr>
        <p:spPr>
          <a:xfrm rot="1800000">
            <a:off x="3644544" y="2432383"/>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Hexagon 30"/>
          <p:cNvSpPr/>
          <p:nvPr/>
        </p:nvSpPr>
        <p:spPr>
          <a:xfrm rot="1800000">
            <a:off x="3842402" y="2762813"/>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Hexagon 31"/>
          <p:cNvSpPr/>
          <p:nvPr/>
        </p:nvSpPr>
        <p:spPr>
          <a:xfrm rot="1800000">
            <a:off x="4030380" y="3095760"/>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Hexagon 32"/>
          <p:cNvSpPr/>
          <p:nvPr/>
        </p:nvSpPr>
        <p:spPr>
          <a:xfrm rot="1800000">
            <a:off x="4228629" y="3429366"/>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Hexagon 33"/>
          <p:cNvSpPr/>
          <p:nvPr/>
        </p:nvSpPr>
        <p:spPr>
          <a:xfrm rot="1800000">
            <a:off x="4427603" y="3746425"/>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Hexagon 34"/>
          <p:cNvSpPr/>
          <p:nvPr/>
        </p:nvSpPr>
        <p:spPr>
          <a:xfrm rot="1800000">
            <a:off x="4613877" y="4073514"/>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Hexagon 35"/>
          <p:cNvSpPr/>
          <p:nvPr/>
        </p:nvSpPr>
        <p:spPr>
          <a:xfrm rot="1800000">
            <a:off x="4780487" y="4400604"/>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Hexagon 36"/>
          <p:cNvSpPr/>
          <p:nvPr/>
        </p:nvSpPr>
        <p:spPr>
          <a:xfrm rot="1800000">
            <a:off x="3101326" y="2114247"/>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Hexagon 37"/>
          <p:cNvSpPr/>
          <p:nvPr/>
        </p:nvSpPr>
        <p:spPr>
          <a:xfrm rot="1800000">
            <a:off x="3468956" y="2778017"/>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Hexagon 38"/>
          <p:cNvSpPr/>
          <p:nvPr/>
        </p:nvSpPr>
        <p:spPr>
          <a:xfrm rot="1800000">
            <a:off x="3842402" y="3411332"/>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Hexagon 39"/>
          <p:cNvSpPr/>
          <p:nvPr/>
        </p:nvSpPr>
        <p:spPr>
          <a:xfrm rot="1800000">
            <a:off x="4218309" y="4084279"/>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Hexagon 40"/>
          <p:cNvSpPr/>
          <p:nvPr/>
        </p:nvSpPr>
        <p:spPr>
          <a:xfrm rot="1800000">
            <a:off x="2161661" y="2459983"/>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Hexagon 41"/>
          <p:cNvSpPr/>
          <p:nvPr/>
        </p:nvSpPr>
        <p:spPr>
          <a:xfrm rot="1800000">
            <a:off x="2911215" y="2432383"/>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Hexagon 42"/>
          <p:cNvSpPr/>
          <p:nvPr/>
        </p:nvSpPr>
        <p:spPr>
          <a:xfrm rot="1800000">
            <a:off x="1958627" y="2749452"/>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Hexagon 43"/>
          <p:cNvSpPr/>
          <p:nvPr/>
        </p:nvSpPr>
        <p:spPr>
          <a:xfrm rot="1800000">
            <a:off x="2323613" y="2749453"/>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Hexagon 44"/>
          <p:cNvSpPr/>
          <p:nvPr/>
        </p:nvSpPr>
        <p:spPr>
          <a:xfrm rot="1800000">
            <a:off x="2721454" y="2772729"/>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Hexagon 45"/>
          <p:cNvSpPr/>
          <p:nvPr/>
        </p:nvSpPr>
        <p:spPr>
          <a:xfrm rot="1800000">
            <a:off x="3088533" y="2749454"/>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Hexagon 46"/>
          <p:cNvSpPr/>
          <p:nvPr/>
        </p:nvSpPr>
        <p:spPr>
          <a:xfrm rot="1800000">
            <a:off x="1411900" y="3748971"/>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Hexagon 47"/>
          <p:cNvSpPr/>
          <p:nvPr/>
        </p:nvSpPr>
        <p:spPr>
          <a:xfrm rot="1800000">
            <a:off x="1564313" y="4097687"/>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Hexagon 48"/>
          <p:cNvSpPr/>
          <p:nvPr/>
        </p:nvSpPr>
        <p:spPr>
          <a:xfrm rot="1800000">
            <a:off x="1196498" y="4084280"/>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Hexagon 49"/>
          <p:cNvSpPr/>
          <p:nvPr/>
        </p:nvSpPr>
        <p:spPr>
          <a:xfrm rot="1800000">
            <a:off x="3850573" y="4097686"/>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Hexagon 50"/>
          <p:cNvSpPr/>
          <p:nvPr/>
        </p:nvSpPr>
        <p:spPr>
          <a:xfrm rot="1800000">
            <a:off x="3660289" y="3740075"/>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Hexagon 51"/>
          <p:cNvSpPr/>
          <p:nvPr/>
        </p:nvSpPr>
        <p:spPr>
          <a:xfrm rot="1800000">
            <a:off x="3481507" y="4084280"/>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Hexagon 52"/>
          <p:cNvSpPr/>
          <p:nvPr/>
        </p:nvSpPr>
        <p:spPr>
          <a:xfrm rot="1800000">
            <a:off x="3266105" y="4412803"/>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Hexagon 53"/>
          <p:cNvSpPr/>
          <p:nvPr/>
        </p:nvSpPr>
        <p:spPr>
          <a:xfrm rot="1800000">
            <a:off x="1768352" y="4428775"/>
            <a:ext cx="414000" cy="361244"/>
          </a:xfrm>
          <a:prstGeom prst="hexagon">
            <a:avLst/>
          </a:prstGeom>
          <a:solidFill>
            <a:schemeClr val="bg1">
              <a:lumMod val="6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12547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lv-LV" dirty="0"/>
                  <a:t>"Valuation" (algebriskā normēšana) apzīmē jebkuru funkciju, kuru var piemērot skaitļiem, racionālām daļām, utml. ar 3 īpašībām:</a:t>
                </a:r>
              </a:p>
              <a:p>
                <a14:m>
                  <m:oMath xmlns:m="http://schemas.openxmlformats.org/officeDocument/2006/math">
                    <m:r>
                      <a:rPr lang="en-US" i="1" dirty="0" smtClean="0">
                        <a:latin typeface="Cambria Math" panose="02040503050406030204" pitchFamily="18" charset="0"/>
                      </a:rPr>
                      <m:t>𝑣</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m:t>
                    </m:r>
                  </m:oMath>
                </a14:m>
                <a:r>
                  <a:rPr lang="en-US" dirty="0"/>
                  <a:t>  </a:t>
                </a:r>
                <a:r>
                  <a:rPr lang="lv-LV" dirty="0"/>
                  <a:t>tad un tikai tad ja</a:t>
                </a:r>
                <a:r>
                  <a:rPr lang="en-US" dirty="0"/>
                  <a:t> </a:t>
                </a:r>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 = 0</m:t>
                    </m:r>
                  </m:oMath>
                </a14:m>
                <a:r>
                  <a:rPr lang="en-US" dirty="0"/>
                  <a:t>,</a:t>
                </a:r>
              </a:p>
              <a:p>
                <a14:m>
                  <m:oMath xmlns:m="http://schemas.openxmlformats.org/officeDocument/2006/math">
                    <m:r>
                      <a:rPr lang="en-US" i="1" dirty="0" smtClean="0">
                        <a:latin typeface="Cambria Math" panose="02040503050406030204" pitchFamily="18" charset="0"/>
                      </a:rPr>
                      <m:t>𝑣</m:t>
                    </m:r>
                    <m:r>
                      <a:rPr lang="en-US" i="1" dirty="0" smtClean="0">
                        <a:latin typeface="Cambria Math" panose="02040503050406030204" pitchFamily="18" charset="0"/>
                      </a:rPr>
                      <m:t>(</m:t>
                    </m:r>
                    <m:r>
                      <a:rPr lang="en-US" i="1" dirty="0" smtClean="0">
                        <a:latin typeface="Cambria Math" panose="02040503050406030204" pitchFamily="18" charset="0"/>
                      </a:rPr>
                      <m:t>𝑎𝑏</m:t>
                    </m:r>
                    <m:r>
                      <a:rPr lang="en-US" i="1" dirty="0" smtClean="0">
                        <a:latin typeface="Cambria Math" panose="02040503050406030204" pitchFamily="18" charset="0"/>
                      </a:rPr>
                      <m:t>) = </m:t>
                    </m:r>
                    <m:r>
                      <a:rPr lang="en-US" i="1" dirty="0" smtClean="0">
                        <a:latin typeface="Cambria Math" panose="02040503050406030204" pitchFamily="18" charset="0"/>
                      </a:rPr>
                      <m:t>𝑣</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 + </m:t>
                    </m:r>
                    <m:r>
                      <a:rPr lang="en-US" i="1" dirty="0" smtClean="0">
                        <a:latin typeface="Cambria Math" panose="02040503050406030204" pitchFamily="18" charset="0"/>
                      </a:rPr>
                      <m:t>𝑣</m:t>
                    </m:r>
                    <m:r>
                      <a:rPr lang="en-US" i="1" dirty="0" smtClean="0">
                        <a:latin typeface="Cambria Math" panose="02040503050406030204" pitchFamily="18" charset="0"/>
                      </a:rPr>
                      <m:t>(</m:t>
                    </m:r>
                    <m:r>
                      <a:rPr lang="en-US" i="1" dirty="0" smtClean="0">
                        <a:latin typeface="Cambria Math" panose="02040503050406030204" pitchFamily="18" charset="0"/>
                      </a:rPr>
                      <m:t>𝑏</m:t>
                    </m:r>
                    <m:r>
                      <a:rPr lang="en-US" i="1" dirty="0" smtClean="0">
                        <a:latin typeface="Cambria Math" panose="02040503050406030204" pitchFamily="18" charset="0"/>
                      </a:rPr>
                      <m:t>)</m:t>
                    </m:r>
                  </m:oMath>
                </a14:m>
                <a:r>
                  <a:rPr lang="en-US" dirty="0"/>
                  <a:t>,</a:t>
                </a:r>
              </a:p>
              <a:p>
                <a14:m>
                  <m:oMath xmlns:m="http://schemas.openxmlformats.org/officeDocument/2006/math">
                    <m:r>
                      <a:rPr lang="en-US" i="1" dirty="0" smtClean="0">
                        <a:latin typeface="Cambria Math" panose="02040503050406030204" pitchFamily="18" charset="0"/>
                      </a:rPr>
                      <m:t>𝑣</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 + </m:t>
                    </m:r>
                    <m:r>
                      <a:rPr lang="en-US" i="1" dirty="0" smtClean="0">
                        <a:latin typeface="Cambria Math" panose="02040503050406030204" pitchFamily="18" charset="0"/>
                      </a:rPr>
                      <m:t>𝑏</m:t>
                    </m:r>
                    <m:r>
                      <a:rPr lang="en-US" i="1" dirty="0" smtClean="0">
                        <a:latin typeface="Cambria Math" panose="02040503050406030204" pitchFamily="18" charset="0"/>
                      </a:rPr>
                      <m:t>) ≥ </m:t>
                    </m:r>
                    <m:r>
                      <m:rPr>
                        <m:sty m:val="p"/>
                      </m:rPr>
                      <a:rPr lang="en-US" i="1" dirty="0" smtClean="0">
                        <a:latin typeface="Cambria Math" panose="02040503050406030204" pitchFamily="18" charset="0"/>
                      </a:rPr>
                      <m:t>min</m:t>
                    </m:r>
                    <m:r>
                      <a:rPr lang="en-US" i="1" dirty="0" smtClean="0">
                        <a:latin typeface="Cambria Math" panose="02040503050406030204" pitchFamily="18" charset="0"/>
                      </a:rPr>
                      <m:t>⁡(</m:t>
                    </m:r>
                    <m:r>
                      <a:rPr lang="en-US" i="1" dirty="0" smtClean="0">
                        <a:latin typeface="Cambria Math" panose="02040503050406030204" pitchFamily="18" charset="0"/>
                      </a:rPr>
                      <m:t>𝑣</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 </m:t>
                    </m:r>
                    <m:r>
                      <a:rPr lang="en-US" i="1" dirty="0" smtClean="0">
                        <a:latin typeface="Cambria Math" panose="02040503050406030204" pitchFamily="18" charset="0"/>
                      </a:rPr>
                      <m:t>𝑣</m:t>
                    </m:r>
                    <m:r>
                      <a:rPr lang="en-US" i="1" dirty="0" smtClean="0">
                        <a:latin typeface="Cambria Math" panose="02040503050406030204" pitchFamily="18" charset="0"/>
                      </a:rPr>
                      <m:t>(</m:t>
                    </m:r>
                    <m:r>
                      <a:rPr lang="en-US" i="1" dirty="0" smtClean="0">
                        <a:latin typeface="Cambria Math" panose="02040503050406030204" pitchFamily="18" charset="0"/>
                      </a:rPr>
                      <m:t>𝑏</m:t>
                    </m:r>
                    <m:r>
                      <a:rPr lang="en-US" i="1" dirty="0" smtClean="0">
                        <a:latin typeface="Cambria Math" panose="02040503050406030204" pitchFamily="18" charset="0"/>
                      </a:rPr>
                      <m:t>))</m:t>
                    </m:r>
                  </m:oMath>
                </a14:m>
                <a:r>
                  <a:rPr lang="en-US" dirty="0"/>
                  <a:t>, </a:t>
                </a:r>
                <a:r>
                  <a:rPr lang="lv-LV" dirty="0"/>
                  <a:t>ar vienādību, ja </a:t>
                </a:r>
                <a14:m>
                  <m:oMath xmlns:m="http://schemas.openxmlformats.org/officeDocument/2006/math">
                    <m:r>
                      <a:rPr lang="en-US" i="1" dirty="0" smtClean="0">
                        <a:latin typeface="Cambria Math" panose="02040503050406030204" pitchFamily="18" charset="0"/>
                      </a:rPr>
                      <m:t>𝑣</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a:latin typeface="Cambria Math" panose="02040503050406030204" pitchFamily="18" charset="0"/>
                      </a:rPr>
                      <m:t>)≠</m:t>
                    </m:r>
                    <m:r>
                      <a:rPr lang="en-US" i="1" dirty="0">
                        <a:latin typeface="Cambria Math" panose="02040503050406030204" pitchFamily="18" charset="0"/>
                      </a:rPr>
                      <m:t>𝑣</m:t>
                    </m:r>
                    <m:r>
                      <a:rPr lang="en-US" i="1" dirty="0">
                        <a:latin typeface="Cambria Math" panose="02040503050406030204" pitchFamily="18" charset="0"/>
                      </a:rPr>
                      <m:t>(</m:t>
                    </m:r>
                    <m:r>
                      <a:rPr lang="en-US" i="1" dirty="0">
                        <a:latin typeface="Cambria Math" panose="02040503050406030204" pitchFamily="18" charset="0"/>
                      </a:rPr>
                      <m:t>𝑏</m:t>
                    </m:r>
                    <m:r>
                      <a:rPr lang="en-US" i="1" dirty="0">
                        <a:latin typeface="Cambria Math" panose="02040503050406030204" pitchFamily="18" charset="0"/>
                      </a:rPr>
                      <m:t>)</m:t>
                    </m:r>
                  </m:oMath>
                </a14:m>
                <a:r>
                  <a:rPr lang="en-US" dirty="0"/>
                  <a:t>.</a:t>
                </a:r>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2163" t="-2318"/>
                </a:stretch>
              </a:blipFill>
            </p:spPr>
            <p:txBody>
              <a:bodyPr/>
              <a:lstStyle/>
              <a:p>
                <a:r>
                  <a:rPr lang="en-US">
                    <a:noFill/>
                  </a:rPr>
                  <a:t> </a:t>
                </a:r>
              </a:p>
            </p:txBody>
          </p:sp>
        </mc:Fallback>
      </mc:AlternateContent>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42936728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Autofit/>
              </a:bodyPr>
              <a:lstStyle/>
              <a:p>
                <a:r>
                  <a:rPr lang="lv-LV" b="1" dirty="0" smtClean="0"/>
                  <a:t>Apgalvojums: </a:t>
                </a:r>
                <a:r>
                  <a:rPr lang="lv-LV" dirty="0" smtClean="0"/>
                  <a:t>Dots naturāls skaitlis </a:t>
                </a:r>
                <a14:m>
                  <m:oMath xmlns:m="http://schemas.openxmlformats.org/officeDocument/2006/math">
                    <m:r>
                      <a:rPr lang="lv-LV" i="1" dirty="0" smtClean="0">
                        <a:latin typeface="Cambria Math" panose="02040503050406030204" pitchFamily="18" charset="0"/>
                      </a:rPr>
                      <m:t>𝑛</m:t>
                    </m:r>
                  </m:oMath>
                </a14:m>
                <a:r>
                  <a:rPr lang="lv-LV" dirty="0" smtClean="0"/>
                  <a:t>. Pierādīt, ka jebkuru n pēc kārtas ņemtu naturālu skaitļu reizinājums dalās ar </a:t>
                </a:r>
                <a14:m>
                  <m:oMath xmlns:m="http://schemas.openxmlformats.org/officeDocument/2006/math">
                    <m:r>
                      <a:rPr lang="lv-LV" i="1" dirty="0" smtClean="0">
                        <a:latin typeface="Cambria Math" panose="02040503050406030204" pitchFamily="18" charset="0"/>
                      </a:rPr>
                      <m:t>𝑛</m:t>
                    </m:r>
                    <m:r>
                      <a:rPr lang="lv-LV" i="1" dirty="0" smtClean="0">
                        <a:latin typeface="Cambria Math" panose="02040503050406030204" pitchFamily="18" charset="0"/>
                      </a:rPr>
                      <m:t>!</m:t>
                    </m:r>
                  </m:oMath>
                </a14:m>
                <a:r>
                  <a:rPr lang="lv-LV" dirty="0" smtClean="0"/>
                  <a:t> </a:t>
                </a:r>
              </a:p>
              <a:p>
                <a:r>
                  <a:rPr lang="lv-LV" b="1" dirty="0" smtClean="0"/>
                  <a:t>Pierādījums: </a:t>
                </a:r>
                <a:r>
                  <a:rPr lang="lv-LV" dirty="0" smtClean="0"/>
                  <a:t>Apzīmēsim lielāko no reizinātajiem skaitļiem ar m. Tad jāpierāda, ka </a:t>
                </a:r>
              </a:p>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lv-LV" b="0" i="1" smtClean="0">
                              <a:latin typeface="Cambria Math" panose="02040503050406030204" pitchFamily="18" charset="0"/>
                            </a:rPr>
                            <m:t>𝑚</m:t>
                          </m:r>
                          <m:r>
                            <a:rPr lang="lv-LV" b="0" i="1" smtClean="0">
                              <a:latin typeface="Cambria Math" panose="02040503050406030204" pitchFamily="18" charset="0"/>
                            </a:rPr>
                            <m:t>(</m:t>
                          </m:r>
                          <m:r>
                            <a:rPr lang="lv-LV" b="0" i="1" smtClean="0">
                              <a:latin typeface="Cambria Math" panose="02040503050406030204" pitchFamily="18" charset="0"/>
                            </a:rPr>
                            <m:t>𝑚</m:t>
                          </m:r>
                          <m:r>
                            <a:rPr lang="lv-LV" b="0" i="1" smtClean="0">
                              <a:latin typeface="Cambria Math" panose="02040503050406030204" pitchFamily="18" charset="0"/>
                            </a:rPr>
                            <m:t>−1)(</m:t>
                          </m:r>
                          <m:r>
                            <a:rPr lang="lv-LV" b="0" i="1" smtClean="0">
                              <a:latin typeface="Cambria Math" panose="02040503050406030204" pitchFamily="18" charset="0"/>
                            </a:rPr>
                            <m:t>𝑚</m:t>
                          </m:r>
                          <m:r>
                            <a:rPr lang="lv-LV" b="0" i="1" smtClean="0">
                              <a:latin typeface="Cambria Math" panose="02040503050406030204" pitchFamily="18" charset="0"/>
                            </a:rPr>
                            <m:t>−2)⋯(</m:t>
                          </m:r>
                          <m:r>
                            <a:rPr lang="lv-LV" b="0" i="1" smtClean="0">
                              <a:latin typeface="Cambria Math" panose="02040503050406030204" pitchFamily="18" charset="0"/>
                              <a:ea typeface="Cambria Math" panose="02040503050406030204" pitchFamily="18" charset="0"/>
                            </a:rPr>
                            <m:t>𝑚</m:t>
                          </m:r>
                          <m:r>
                            <a:rPr lang="lv-LV" b="0" i="1" smtClean="0">
                              <a:latin typeface="Cambria Math" panose="02040503050406030204" pitchFamily="18" charset="0"/>
                              <a:ea typeface="Cambria Math" panose="02040503050406030204" pitchFamily="18" charset="0"/>
                            </a:rPr>
                            <m:t>−</m:t>
                          </m:r>
                          <m:r>
                            <a:rPr lang="lv-LV" b="0" i="1" smtClean="0">
                              <a:latin typeface="Cambria Math" panose="02040503050406030204" pitchFamily="18" charset="0"/>
                              <a:ea typeface="Cambria Math" panose="02040503050406030204" pitchFamily="18" charset="0"/>
                            </a:rPr>
                            <m:t>𝑛</m:t>
                          </m:r>
                          <m:r>
                            <a:rPr lang="lv-LV" b="0" i="1" smtClean="0">
                              <a:latin typeface="Cambria Math" panose="02040503050406030204" pitchFamily="18" charset="0"/>
                              <a:ea typeface="Cambria Math" panose="02040503050406030204" pitchFamily="18" charset="0"/>
                            </a:rPr>
                            <m:t>+1)</m:t>
                          </m:r>
                        </m:num>
                        <m:den>
                          <m:r>
                            <a:rPr lang="lv-LV" b="0" i="1" smtClean="0">
                              <a:latin typeface="Cambria Math" panose="02040503050406030204" pitchFamily="18" charset="0"/>
                            </a:rPr>
                            <m:t>𝑛</m:t>
                          </m:r>
                          <m:r>
                            <a:rPr lang="lv-LV" b="0" i="1" smtClean="0">
                              <a:latin typeface="Cambria Math" panose="02040503050406030204" pitchFamily="18" charset="0"/>
                            </a:rPr>
                            <m:t>!</m:t>
                          </m:r>
                        </m:den>
                      </m:f>
                      <m:r>
                        <a:rPr lang="en-US" i="1" smtClean="0">
                          <a:latin typeface="Cambria Math" panose="02040503050406030204" pitchFamily="18" charset="0"/>
                          <a:ea typeface="Cambria Math" panose="02040503050406030204" pitchFamily="18" charset="0"/>
                        </a:rPr>
                        <m:t>∈</m:t>
                      </m:r>
                      <m:r>
                        <m:rPr>
                          <m:nor/>
                        </m:rPr>
                        <a:rPr lang="en-US"/>
                        <m:t>ℕ</m:t>
                      </m:r>
                      <m:r>
                        <m:rPr>
                          <m:nor/>
                        </m:rPr>
                        <a:rPr lang="lv-LV" b="0" i="0" smtClean="0"/>
                        <m:t>.</m:t>
                      </m:r>
                    </m:oMath>
                  </m:oMathPara>
                </a14:m>
                <a:endParaRPr lang="lv-LV" dirty="0" smtClean="0"/>
              </a:p>
              <a:p>
                <a:r>
                  <a:rPr lang="lv-LV" dirty="0" smtClean="0"/>
                  <a:t>Pierakstītā izteiksme sakrīt ar </a:t>
                </a:r>
                <a14:m>
                  <m:oMath xmlns:m="http://schemas.openxmlformats.org/officeDocument/2006/math">
                    <m:sSubSup>
                      <m:sSubSupPr>
                        <m:ctrlPr>
                          <a:rPr lang="lv-LV" i="1" smtClean="0">
                            <a:latin typeface="Cambria Math" panose="02040503050406030204" pitchFamily="18" charset="0"/>
                          </a:rPr>
                        </m:ctrlPr>
                      </m:sSubSupPr>
                      <m:e>
                        <m:r>
                          <a:rPr lang="lv-LV" b="0" i="1" smtClean="0">
                            <a:latin typeface="Cambria Math" panose="02040503050406030204" pitchFamily="18" charset="0"/>
                          </a:rPr>
                          <m:t>𝐶</m:t>
                        </m:r>
                      </m:e>
                      <m:sub>
                        <m:r>
                          <a:rPr lang="lv-LV" b="0" i="1" smtClean="0">
                            <a:latin typeface="Cambria Math" panose="02040503050406030204" pitchFamily="18" charset="0"/>
                          </a:rPr>
                          <m:t>𝑚</m:t>
                        </m:r>
                      </m:sub>
                      <m:sup>
                        <m:r>
                          <a:rPr lang="lv-LV" b="0" i="1" smtClean="0">
                            <a:latin typeface="Cambria Math" panose="02040503050406030204" pitchFamily="18" charset="0"/>
                          </a:rPr>
                          <m:t>𝑛</m:t>
                        </m:r>
                      </m:sup>
                    </m:sSubSup>
                    <m:r>
                      <a:rPr lang="lv-LV" b="0" i="1" smtClean="0">
                        <a:latin typeface="Cambria Math" panose="02040503050406030204" pitchFamily="18" charset="0"/>
                      </a:rPr>
                      <m:t>=</m:t>
                    </m:r>
                    <m:f>
                      <m:fPr>
                        <m:ctrlPr>
                          <a:rPr lang="lv-LV" b="0" i="1" smtClean="0">
                            <a:latin typeface="Cambria Math" panose="02040503050406030204" pitchFamily="18" charset="0"/>
                          </a:rPr>
                        </m:ctrlPr>
                      </m:fPr>
                      <m:num>
                        <m:r>
                          <a:rPr lang="lv-LV" b="0" i="1" smtClean="0">
                            <a:latin typeface="Cambria Math" panose="02040503050406030204" pitchFamily="18" charset="0"/>
                          </a:rPr>
                          <m:t>𝑚</m:t>
                        </m:r>
                        <m:r>
                          <a:rPr lang="lv-LV" b="0" i="1" smtClean="0">
                            <a:latin typeface="Cambria Math" panose="02040503050406030204" pitchFamily="18" charset="0"/>
                          </a:rPr>
                          <m:t>!</m:t>
                        </m:r>
                      </m:num>
                      <m:den>
                        <m:r>
                          <a:rPr lang="lv-LV" b="0" i="1" smtClean="0">
                            <a:latin typeface="Cambria Math" panose="02040503050406030204" pitchFamily="18" charset="0"/>
                          </a:rPr>
                          <m:t>𝑛</m:t>
                        </m:r>
                        <m:r>
                          <a:rPr lang="lv-LV" b="0" i="1" smtClean="0">
                            <a:latin typeface="Cambria Math" panose="02040503050406030204" pitchFamily="18" charset="0"/>
                          </a:rPr>
                          <m:t>!</m:t>
                        </m:r>
                        <m:d>
                          <m:dPr>
                            <m:ctrlPr>
                              <a:rPr lang="lv-LV" b="0" i="1" smtClean="0">
                                <a:latin typeface="Cambria Math" panose="02040503050406030204" pitchFamily="18" charset="0"/>
                              </a:rPr>
                            </m:ctrlPr>
                          </m:dPr>
                          <m:e>
                            <m:r>
                              <a:rPr lang="lv-LV" b="0" i="1" smtClean="0">
                                <a:latin typeface="Cambria Math" panose="02040503050406030204" pitchFamily="18" charset="0"/>
                              </a:rPr>
                              <m:t>𝑚</m:t>
                            </m:r>
                            <m:r>
                              <a:rPr lang="lv-LV" b="0" i="1" smtClean="0">
                                <a:latin typeface="Cambria Math" panose="02040503050406030204" pitchFamily="18" charset="0"/>
                              </a:rPr>
                              <m:t>−</m:t>
                            </m:r>
                            <m:r>
                              <a:rPr lang="lv-LV" b="0" i="1" smtClean="0">
                                <a:latin typeface="Cambria Math" panose="02040503050406030204" pitchFamily="18" charset="0"/>
                              </a:rPr>
                              <m:t>𝑛</m:t>
                            </m:r>
                          </m:e>
                        </m:d>
                        <m:r>
                          <a:rPr lang="lv-LV" b="0" i="1" smtClean="0">
                            <a:latin typeface="Cambria Math" panose="02040503050406030204" pitchFamily="18" charset="0"/>
                          </a:rPr>
                          <m:t>!</m:t>
                        </m:r>
                      </m:den>
                    </m:f>
                  </m:oMath>
                </a14:m>
                <a:r>
                  <a:rPr lang="lv-LV" dirty="0" smtClean="0"/>
                  <a:t>. Tā kā kombinācijas apzīmē, cik veidos no </a:t>
                </a:r>
                <a14:m>
                  <m:oMath xmlns:m="http://schemas.openxmlformats.org/officeDocument/2006/math">
                    <m:r>
                      <a:rPr lang="lv-LV" i="1" dirty="0" smtClean="0">
                        <a:latin typeface="Cambria Math" panose="02040503050406030204" pitchFamily="18" charset="0"/>
                      </a:rPr>
                      <m:t>𝑚</m:t>
                    </m:r>
                  </m:oMath>
                </a14:m>
                <a:r>
                  <a:rPr lang="lv-LV" dirty="0" smtClean="0"/>
                  <a:t> elementiem var izvēlēties nesakārtotu </a:t>
                </a:r>
                <a14:m>
                  <m:oMath xmlns:m="http://schemas.openxmlformats.org/officeDocument/2006/math">
                    <m:r>
                      <a:rPr lang="lv-LV" i="1" dirty="0" smtClean="0">
                        <a:latin typeface="Cambria Math" panose="02040503050406030204" pitchFamily="18" charset="0"/>
                      </a:rPr>
                      <m:t>𝑛</m:t>
                    </m:r>
                  </m:oMath>
                </a14:m>
                <a:r>
                  <a:rPr lang="lv-LV" dirty="0" smtClean="0"/>
                  <a:t> elementu izlasi, to vērtības vienmēr ir naturāli skaitļi. </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2163" t="-2318" r="-1514" b="-14073"/>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lv-LV" dirty="0" smtClean="0"/>
              <a:t>Metode: Ja kaut ko var saskaitīt, tad tas ir vesels</a:t>
            </a:r>
            <a:endParaRPr lang="en-US" dirty="0"/>
          </a:p>
        </p:txBody>
      </p:sp>
    </p:spTree>
    <p:extLst>
      <p:ext uri="{BB962C8B-B14F-4D97-AF65-F5344CB8AC3E}">
        <p14:creationId xmlns:p14="http://schemas.microsoft.com/office/powerpoint/2010/main" val="100145380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Autofit/>
              </a:bodyPr>
              <a:lstStyle/>
              <a:p>
                <a:pPr/>
                <a14:m>
                  <m:oMathPara xmlns:m="http://schemas.openxmlformats.org/officeDocument/2006/math">
                    <m:oMathParaPr>
                      <m:jc m:val="centerGroup"/>
                    </m:oMathParaPr>
                    <m:oMath xmlns:m="http://schemas.openxmlformats.org/officeDocument/2006/math">
                      <m:d>
                        <m:dPr>
                          <m:ctrlPr>
                            <a:rPr lang="lv-LV" i="1" smtClean="0">
                              <a:latin typeface="Cambria Math" panose="02040503050406030204" pitchFamily="18" charset="0"/>
                            </a:rPr>
                          </m:ctrlPr>
                        </m:dPr>
                        <m:e>
                          <m:f>
                            <m:fPr>
                              <m:type m:val="noBar"/>
                              <m:ctrlPr>
                                <a:rPr lang="lv-LV" i="1" smtClean="0">
                                  <a:latin typeface="Cambria Math" panose="02040503050406030204" pitchFamily="18" charset="0"/>
                                </a:rPr>
                              </m:ctrlPr>
                            </m:fPr>
                            <m:num>
                              <m:r>
                                <a:rPr lang="lv-LV" i="1" smtClean="0">
                                  <a:latin typeface="Cambria Math" panose="02040503050406030204" pitchFamily="18" charset="0"/>
                                </a:rPr>
                                <m:t>𝑛</m:t>
                              </m:r>
                            </m:num>
                            <m:den>
                              <m:r>
                                <a:rPr lang="lv-LV" b="0" i="1" smtClean="0">
                                  <a:latin typeface="Cambria Math" panose="02040503050406030204" pitchFamily="18" charset="0"/>
                                </a:rPr>
                                <m:t>𝑚</m:t>
                              </m:r>
                            </m:den>
                          </m:f>
                        </m:e>
                      </m:d>
                      <m:r>
                        <a:rPr lang="lv-LV" b="0" i="1" smtClean="0">
                          <a:latin typeface="Cambria Math" panose="02040503050406030204" pitchFamily="18" charset="0"/>
                        </a:rPr>
                        <m:t>=</m:t>
                      </m:r>
                      <m:d>
                        <m:dPr>
                          <m:begChr m:val="{"/>
                          <m:endChr m:val=""/>
                          <m:ctrlPr>
                            <a:rPr lang="lv-LV" b="0" i="1" smtClean="0">
                              <a:latin typeface="Cambria Math" panose="02040503050406030204" pitchFamily="18" charset="0"/>
                            </a:rPr>
                          </m:ctrlPr>
                        </m:dPr>
                        <m:e>
                          <m:eqArr>
                            <m:eqArrPr>
                              <m:ctrlPr>
                                <a:rPr lang="lv-LV" b="0" i="1" smtClean="0">
                                  <a:latin typeface="Cambria Math" panose="02040503050406030204" pitchFamily="18" charset="0"/>
                                </a:rPr>
                              </m:ctrlPr>
                            </m:eqArrPr>
                            <m:e>
                              <m:f>
                                <m:fPr>
                                  <m:ctrlPr>
                                    <a:rPr lang="lv-LV" b="0" i="1" smtClean="0">
                                      <a:latin typeface="Cambria Math" panose="02040503050406030204" pitchFamily="18" charset="0"/>
                                    </a:rPr>
                                  </m:ctrlPr>
                                </m:fPr>
                                <m:num>
                                  <m:r>
                                    <a:rPr lang="lv-LV" b="0" i="1" smtClean="0">
                                      <a:latin typeface="Cambria Math" panose="02040503050406030204" pitchFamily="18" charset="0"/>
                                    </a:rPr>
                                    <m:t>𝑛</m:t>
                                  </m:r>
                                  <m:r>
                                    <a:rPr lang="lv-LV" b="0" i="1" smtClean="0">
                                      <a:latin typeface="Cambria Math" panose="02040503050406030204" pitchFamily="18" charset="0"/>
                                    </a:rPr>
                                    <m:t>!</m:t>
                                  </m:r>
                                </m:num>
                                <m:den>
                                  <m:r>
                                    <a:rPr lang="lv-LV" b="0" i="1" smtClean="0">
                                      <a:latin typeface="Cambria Math" panose="02040503050406030204" pitchFamily="18" charset="0"/>
                                    </a:rPr>
                                    <m:t>𝑚</m:t>
                                  </m:r>
                                  <m:r>
                                    <a:rPr lang="lv-LV" b="0" i="1" smtClean="0">
                                      <a:latin typeface="Cambria Math" panose="02040503050406030204" pitchFamily="18" charset="0"/>
                                    </a:rPr>
                                    <m:t>!</m:t>
                                  </m:r>
                                  <m:d>
                                    <m:dPr>
                                      <m:ctrlPr>
                                        <a:rPr lang="lv-LV" b="0" i="1" smtClean="0">
                                          <a:latin typeface="Cambria Math" panose="02040503050406030204" pitchFamily="18" charset="0"/>
                                        </a:rPr>
                                      </m:ctrlPr>
                                    </m:dPr>
                                    <m:e>
                                      <m:r>
                                        <a:rPr lang="lv-LV" b="0" i="1" smtClean="0">
                                          <a:latin typeface="Cambria Math" panose="02040503050406030204" pitchFamily="18" charset="0"/>
                                        </a:rPr>
                                        <m:t>𝑛</m:t>
                                      </m:r>
                                      <m:r>
                                        <a:rPr lang="lv-LV" b="0" i="1" smtClean="0">
                                          <a:latin typeface="Cambria Math" panose="02040503050406030204" pitchFamily="18" charset="0"/>
                                        </a:rPr>
                                        <m:t>−</m:t>
                                      </m:r>
                                      <m:r>
                                        <a:rPr lang="lv-LV" b="0" i="1" smtClean="0">
                                          <a:latin typeface="Cambria Math" panose="02040503050406030204" pitchFamily="18" charset="0"/>
                                        </a:rPr>
                                        <m:t>𝑚</m:t>
                                      </m:r>
                                    </m:e>
                                  </m:d>
                                  <m:r>
                                    <a:rPr lang="lv-LV" b="0" i="1" smtClean="0">
                                      <a:latin typeface="Cambria Math" panose="02040503050406030204" pitchFamily="18" charset="0"/>
                                    </a:rPr>
                                    <m:t>!</m:t>
                                  </m:r>
                                </m:den>
                              </m:f>
                              <m:r>
                                <a:rPr lang="lv-LV" b="0" i="1" smtClean="0">
                                  <a:latin typeface="Cambria Math" panose="02040503050406030204" pitchFamily="18" charset="0"/>
                                </a:rPr>
                                <m:t>, </m:t>
                              </m:r>
                              <m:r>
                                <m:rPr>
                                  <m:sty m:val="p"/>
                                </m:rPr>
                                <a:rPr lang="lv-LV" b="0" i="0" smtClean="0">
                                  <a:latin typeface="Cambria Math" panose="02040503050406030204" pitchFamily="18" charset="0"/>
                                </a:rPr>
                                <m:t>ja</m:t>
                              </m:r>
                              <m:r>
                                <a:rPr lang="lv-LV" b="0" i="1" smtClean="0">
                                  <a:latin typeface="Cambria Math" panose="02040503050406030204" pitchFamily="18" charset="0"/>
                                </a:rPr>
                                <m:t> </m:t>
                              </m:r>
                              <m:r>
                                <a:rPr lang="lv-LV" b="0" i="1" smtClean="0">
                                  <a:latin typeface="Cambria Math" panose="02040503050406030204" pitchFamily="18" charset="0"/>
                                </a:rPr>
                                <m:t>𝑚</m:t>
                              </m:r>
                              <m:r>
                                <a:rPr lang="lv-LV" b="0" i="1" smtClean="0">
                                  <a:latin typeface="Cambria Math" panose="02040503050406030204" pitchFamily="18" charset="0"/>
                                  <a:ea typeface="Cambria Math" panose="02040503050406030204" pitchFamily="18" charset="0"/>
                                </a:rPr>
                                <m:t>∈</m:t>
                              </m:r>
                              <m:acc>
                                <m:accPr>
                                  <m:chr m:val="̅"/>
                                  <m:ctrlPr>
                                    <a:rPr lang="lv-LV" b="0" i="1" smtClean="0">
                                      <a:latin typeface="Cambria Math" panose="02040503050406030204" pitchFamily="18" charset="0"/>
                                    </a:rPr>
                                  </m:ctrlPr>
                                </m:accPr>
                                <m:e>
                                  <m:r>
                                    <a:rPr lang="lv-LV" b="0" i="1" smtClean="0">
                                      <a:latin typeface="Cambria Math" panose="02040503050406030204" pitchFamily="18" charset="0"/>
                                    </a:rPr>
                                    <m:t>0,</m:t>
                                  </m:r>
                                  <m:r>
                                    <a:rPr lang="lv-LV" b="0" i="1" smtClean="0">
                                      <a:latin typeface="Cambria Math" panose="02040503050406030204" pitchFamily="18" charset="0"/>
                                    </a:rPr>
                                    <m:t>𝑛</m:t>
                                  </m:r>
                                </m:e>
                              </m:acc>
                            </m:e>
                            <m:e>
                              <m:r>
                                <a:rPr lang="lv-LV" b="0" i="1" smtClean="0">
                                  <a:latin typeface="Cambria Math" panose="02040503050406030204" pitchFamily="18" charset="0"/>
                                </a:rPr>
                                <m:t>0, </m:t>
                              </m:r>
                              <m:r>
                                <m:rPr>
                                  <m:sty m:val="p"/>
                                </m:rPr>
                                <a:rPr lang="lv-LV" b="0" i="0" smtClean="0">
                                  <a:latin typeface="Cambria Math" panose="02040503050406030204" pitchFamily="18" charset="0"/>
                                </a:rPr>
                                <m:t>ja</m:t>
                              </m:r>
                              <m:r>
                                <a:rPr lang="lv-LV" b="0" i="1" smtClean="0">
                                  <a:latin typeface="Cambria Math" panose="02040503050406030204" pitchFamily="18" charset="0"/>
                                </a:rPr>
                                <m:t> </m:t>
                              </m:r>
                              <m:r>
                                <a:rPr lang="lv-LV" b="0" i="1" smtClean="0">
                                  <a:latin typeface="Cambria Math" panose="02040503050406030204" pitchFamily="18" charset="0"/>
                                </a:rPr>
                                <m:t>𝑚</m:t>
                              </m:r>
                              <m:r>
                                <a:rPr lang="lv-LV" b="0" i="1" smtClean="0">
                                  <a:latin typeface="Cambria Math" panose="02040503050406030204" pitchFamily="18" charset="0"/>
                                </a:rPr>
                                <m:t>&lt;0 </m:t>
                              </m:r>
                              <m:r>
                                <m:rPr>
                                  <m:sty m:val="p"/>
                                </m:rPr>
                                <a:rPr lang="lv-LV" b="0" i="0" smtClean="0">
                                  <a:latin typeface="Cambria Math" panose="02040503050406030204" pitchFamily="18" charset="0"/>
                                </a:rPr>
                                <m:t>vai</m:t>
                              </m:r>
                              <m:r>
                                <a:rPr lang="lv-LV" b="0" i="1" smtClean="0">
                                  <a:latin typeface="Cambria Math" panose="02040503050406030204" pitchFamily="18" charset="0"/>
                                </a:rPr>
                                <m:t> </m:t>
                              </m:r>
                              <m:r>
                                <a:rPr lang="lv-LV" b="0" i="1" smtClean="0">
                                  <a:latin typeface="Cambria Math" panose="02040503050406030204" pitchFamily="18" charset="0"/>
                                </a:rPr>
                                <m:t>𝑚</m:t>
                              </m:r>
                              <m:r>
                                <a:rPr lang="lv-LV" b="0" i="1" smtClean="0">
                                  <a:latin typeface="Cambria Math" panose="02040503050406030204" pitchFamily="18" charset="0"/>
                                </a:rPr>
                                <m:t>&gt;</m:t>
                              </m:r>
                              <m:r>
                                <a:rPr lang="lv-LV" b="0" i="1" smtClean="0">
                                  <a:latin typeface="Cambria Math" panose="02040503050406030204" pitchFamily="18" charset="0"/>
                                </a:rPr>
                                <m:t>𝑛</m:t>
                              </m:r>
                            </m:e>
                          </m:eqArr>
                        </m:e>
                      </m:d>
                    </m:oMath>
                  </m:oMathPara>
                </a14:m>
                <a:endParaRPr lang="lv-LV" dirty="0"/>
              </a:p>
              <a:p>
                <a:r>
                  <a:rPr lang="lv-LV" dirty="0" smtClean="0"/>
                  <a:t>Simbols </a:t>
                </a:r>
                <a14:m>
                  <m:oMath xmlns:m="http://schemas.openxmlformats.org/officeDocument/2006/math">
                    <m:d>
                      <m:dPr>
                        <m:ctrlPr>
                          <a:rPr lang="lv-LV" i="1">
                            <a:latin typeface="Cambria Math" panose="02040503050406030204" pitchFamily="18" charset="0"/>
                          </a:rPr>
                        </m:ctrlPr>
                      </m:dPr>
                      <m:e>
                        <m:f>
                          <m:fPr>
                            <m:type m:val="noBar"/>
                            <m:ctrlPr>
                              <a:rPr lang="lv-LV" i="1">
                                <a:latin typeface="Cambria Math" panose="02040503050406030204" pitchFamily="18" charset="0"/>
                              </a:rPr>
                            </m:ctrlPr>
                          </m:fPr>
                          <m:num>
                            <m:r>
                              <a:rPr lang="lv-LV" i="1">
                                <a:latin typeface="Cambria Math" panose="02040503050406030204" pitchFamily="18" charset="0"/>
                              </a:rPr>
                              <m:t>𝑛</m:t>
                            </m:r>
                          </m:num>
                          <m:den>
                            <m:r>
                              <a:rPr lang="lv-LV" i="1">
                                <a:latin typeface="Cambria Math" panose="02040503050406030204" pitchFamily="18" charset="0"/>
                              </a:rPr>
                              <m:t>𝑚</m:t>
                            </m:r>
                          </m:den>
                        </m:f>
                      </m:e>
                    </m:d>
                  </m:oMath>
                </a14:m>
                <a:r>
                  <a:rPr lang="lv-LV" dirty="0"/>
                  <a:t> nav burtiski tas pats, kas </a:t>
                </a:r>
                <a14:m>
                  <m:oMath xmlns:m="http://schemas.openxmlformats.org/officeDocument/2006/math">
                    <m:sSubSup>
                      <m:sSubSupPr>
                        <m:ctrlPr>
                          <a:rPr lang="lv-LV" i="1">
                            <a:latin typeface="Cambria Math" panose="02040503050406030204" pitchFamily="18" charset="0"/>
                          </a:rPr>
                        </m:ctrlPr>
                      </m:sSubSupPr>
                      <m:e>
                        <m:r>
                          <a:rPr lang="lv-LV" i="1">
                            <a:latin typeface="Cambria Math" panose="02040503050406030204" pitchFamily="18" charset="0"/>
                          </a:rPr>
                          <m:t>𝐶</m:t>
                        </m:r>
                      </m:e>
                      <m:sub>
                        <m:r>
                          <a:rPr lang="lv-LV" i="1">
                            <a:latin typeface="Cambria Math" panose="02040503050406030204" pitchFamily="18" charset="0"/>
                          </a:rPr>
                          <m:t>𝑛</m:t>
                        </m:r>
                      </m:sub>
                      <m:sup>
                        <m:r>
                          <a:rPr lang="lv-LV" i="1">
                            <a:latin typeface="Cambria Math" panose="02040503050406030204" pitchFamily="18" charset="0"/>
                          </a:rPr>
                          <m:t>𝑚</m:t>
                        </m:r>
                      </m:sup>
                    </m:sSubSup>
                  </m:oMath>
                </a14:m>
                <a:r>
                  <a:rPr lang="lv-LV" dirty="0"/>
                  <a:t>. Tam var nebūt kombinatoriskas jēgas, piemēram, </a:t>
                </a:r>
                <a14:m>
                  <m:oMath xmlns:m="http://schemas.openxmlformats.org/officeDocument/2006/math">
                    <m:d>
                      <m:dPr>
                        <m:ctrlPr>
                          <a:rPr lang="lv-LV" i="1">
                            <a:latin typeface="Cambria Math" panose="02040503050406030204" pitchFamily="18" charset="0"/>
                          </a:rPr>
                        </m:ctrlPr>
                      </m:dPr>
                      <m:e>
                        <m:f>
                          <m:fPr>
                            <m:type m:val="noBar"/>
                            <m:ctrlPr>
                              <a:rPr lang="lv-LV" i="1">
                                <a:latin typeface="Cambria Math" panose="02040503050406030204" pitchFamily="18" charset="0"/>
                              </a:rPr>
                            </m:ctrlPr>
                          </m:fPr>
                          <m:num>
                            <m:r>
                              <a:rPr lang="lv-LV" i="1">
                                <a:latin typeface="Cambria Math" panose="02040503050406030204" pitchFamily="18" charset="0"/>
                              </a:rPr>
                              <m:t>𝑛</m:t>
                            </m:r>
                          </m:num>
                          <m:den>
                            <m:r>
                              <a:rPr lang="lv-LV" i="1">
                                <a:latin typeface="Cambria Math" panose="02040503050406030204" pitchFamily="18" charset="0"/>
                              </a:rPr>
                              <m:t>𝑚</m:t>
                            </m:r>
                          </m:den>
                        </m:f>
                      </m:e>
                    </m:d>
                    <m:r>
                      <a:rPr lang="lv-LV" i="1">
                        <a:latin typeface="Cambria Math" panose="02040503050406030204" pitchFamily="18" charset="0"/>
                      </a:rPr>
                      <m:t>=0</m:t>
                    </m:r>
                  </m:oMath>
                </a14:m>
                <a:r>
                  <a:rPr lang="en-US" dirty="0"/>
                  <a:t>, </a:t>
                </a:r>
                <a:r>
                  <a:rPr lang="en-US" dirty="0" smtClean="0"/>
                  <a:t>ja</a:t>
                </a:r>
                <a:r>
                  <a:rPr lang="lv-LV" dirty="0" smtClean="0"/>
                  <a:t> </a:t>
                </a:r>
                <a14:m>
                  <m:oMath xmlns:m="http://schemas.openxmlformats.org/officeDocument/2006/math">
                    <m:r>
                      <a:rPr lang="lv-LV" i="1" dirty="0" smtClean="0">
                        <a:latin typeface="Cambria Math" panose="02040503050406030204" pitchFamily="18" charset="0"/>
                      </a:rPr>
                      <m:t>𝑚</m:t>
                    </m:r>
                    <m:r>
                      <a:rPr lang="lv-LV" i="1" dirty="0" smtClean="0">
                        <a:latin typeface="Cambria Math" panose="02040503050406030204" pitchFamily="18" charset="0"/>
                      </a:rPr>
                      <m:t> </m:t>
                    </m:r>
                  </m:oMath>
                </a14:m>
                <a:r>
                  <a:rPr lang="lv-LV" dirty="0" smtClean="0"/>
                  <a:t>ir negatīvs vai</a:t>
                </a:r>
                <a:r>
                  <a:rPr lang="en-US" dirty="0" smtClean="0"/>
                  <a:t> </a:t>
                </a:r>
                <a14:m>
                  <m:oMath xmlns:m="http://schemas.openxmlformats.org/officeDocument/2006/math">
                    <m:r>
                      <a:rPr lang="lv-LV" i="1" dirty="0">
                        <a:latin typeface="Cambria Math" panose="02040503050406030204" pitchFamily="18" charset="0"/>
                      </a:rPr>
                      <m:t>𝑚</m:t>
                    </m:r>
                    <m:r>
                      <a:rPr lang="lv-LV" i="1" dirty="0">
                        <a:latin typeface="Cambria Math" panose="02040503050406030204" pitchFamily="18" charset="0"/>
                      </a:rPr>
                      <m:t>&gt;</m:t>
                    </m:r>
                    <m:r>
                      <a:rPr lang="lv-LV" i="1" dirty="0">
                        <a:latin typeface="Cambria Math" panose="02040503050406030204" pitchFamily="18" charset="0"/>
                      </a:rPr>
                      <m:t>𝑛</m:t>
                    </m:r>
                  </m:oMath>
                </a14:m>
                <a:r>
                  <a:rPr lang="lv-LV" dirty="0" smtClean="0"/>
                  <a:t>.</a:t>
                </a:r>
              </a:p>
              <a:p>
                <a:r>
                  <a:rPr lang="lv-LV" dirty="0" smtClean="0"/>
                  <a:t>Ņūtona binoms šajā pierakstā:</a:t>
                </a:r>
              </a:p>
              <a:p>
                <a:pPr/>
                <a14:m>
                  <m:oMathPara xmlns:m="http://schemas.openxmlformats.org/officeDocument/2006/math">
                    <m:oMathParaPr>
                      <m:jc m:val="centerGroup"/>
                    </m:oMathParaPr>
                    <m:oMath xmlns:m="http://schemas.openxmlformats.org/officeDocument/2006/math">
                      <m:sSup>
                        <m:sSupPr>
                          <m:ctrlPr>
                            <a:rPr lang="lv-LV" i="1" smtClean="0">
                              <a:latin typeface="Cambria Math" panose="02040503050406030204" pitchFamily="18" charset="0"/>
                            </a:rPr>
                          </m:ctrlPr>
                        </m:sSupPr>
                        <m:e>
                          <m:d>
                            <m:dPr>
                              <m:ctrlPr>
                                <a:rPr lang="lv-LV" i="1" smtClean="0">
                                  <a:latin typeface="Cambria Math" panose="02040503050406030204" pitchFamily="18" charset="0"/>
                                </a:rPr>
                              </m:ctrlPr>
                            </m:dPr>
                            <m:e>
                              <m:r>
                                <a:rPr lang="lv-LV" b="0" i="1" smtClean="0">
                                  <a:latin typeface="Cambria Math" panose="02040503050406030204" pitchFamily="18" charset="0"/>
                                </a:rPr>
                                <m:t>𝑎</m:t>
                              </m:r>
                              <m:r>
                                <a:rPr lang="lv-LV" b="0" i="1" smtClean="0">
                                  <a:latin typeface="Cambria Math" panose="02040503050406030204" pitchFamily="18" charset="0"/>
                                </a:rPr>
                                <m:t>+</m:t>
                              </m:r>
                              <m:r>
                                <a:rPr lang="lv-LV" b="0" i="1" smtClean="0">
                                  <a:latin typeface="Cambria Math" panose="02040503050406030204" pitchFamily="18" charset="0"/>
                                </a:rPr>
                                <m:t>𝑏</m:t>
                              </m:r>
                            </m:e>
                          </m:d>
                        </m:e>
                        <m:sup>
                          <m:r>
                            <a:rPr lang="lv-LV" b="0" i="1" smtClean="0">
                              <a:latin typeface="Cambria Math" panose="02040503050406030204" pitchFamily="18" charset="0"/>
                            </a:rPr>
                            <m:t>𝑛</m:t>
                          </m:r>
                        </m:sup>
                      </m:sSup>
                      <m:r>
                        <a:rPr lang="lv-LV" b="0" i="1" smtClean="0">
                          <a:latin typeface="Cambria Math" panose="02040503050406030204" pitchFamily="18" charset="0"/>
                        </a:rPr>
                        <m:t>=</m:t>
                      </m:r>
                      <m:nary>
                        <m:naryPr>
                          <m:chr m:val="∑"/>
                          <m:ctrlPr>
                            <a:rPr lang="lv-LV" b="0" i="1" smtClean="0">
                              <a:latin typeface="Cambria Math" panose="02040503050406030204" pitchFamily="18" charset="0"/>
                            </a:rPr>
                          </m:ctrlPr>
                        </m:naryPr>
                        <m:sub>
                          <m:r>
                            <m:rPr>
                              <m:brk m:alnAt="23"/>
                            </m:rPr>
                            <a:rPr lang="lv-LV" b="0" i="1" smtClean="0">
                              <a:latin typeface="Cambria Math" panose="02040503050406030204" pitchFamily="18" charset="0"/>
                            </a:rPr>
                            <m:t>𝑘</m:t>
                          </m:r>
                          <m:r>
                            <a:rPr lang="lv-LV" b="0" i="1" smtClean="0">
                              <a:latin typeface="Cambria Math" panose="02040503050406030204" pitchFamily="18" charset="0"/>
                            </a:rPr>
                            <m:t>=0</m:t>
                          </m:r>
                        </m:sub>
                        <m:sup>
                          <m:r>
                            <a:rPr lang="lv-LV" b="0" i="1" smtClean="0">
                              <a:latin typeface="Cambria Math" panose="02040503050406030204" pitchFamily="18" charset="0"/>
                            </a:rPr>
                            <m:t>𝑛</m:t>
                          </m:r>
                        </m:sup>
                        <m:e>
                          <m:d>
                            <m:dPr>
                              <m:ctrlPr>
                                <a:rPr lang="lv-LV" b="0" i="1" smtClean="0">
                                  <a:latin typeface="Cambria Math" panose="02040503050406030204" pitchFamily="18" charset="0"/>
                                </a:rPr>
                              </m:ctrlPr>
                            </m:dPr>
                            <m:e>
                              <m:f>
                                <m:fPr>
                                  <m:type m:val="noBar"/>
                                  <m:ctrlPr>
                                    <a:rPr lang="lv-LV" b="0" i="1" smtClean="0">
                                      <a:latin typeface="Cambria Math" panose="02040503050406030204" pitchFamily="18" charset="0"/>
                                    </a:rPr>
                                  </m:ctrlPr>
                                </m:fPr>
                                <m:num>
                                  <m:r>
                                    <a:rPr lang="lv-LV" b="0" i="1" smtClean="0">
                                      <a:latin typeface="Cambria Math" panose="02040503050406030204" pitchFamily="18" charset="0"/>
                                    </a:rPr>
                                    <m:t>𝑛</m:t>
                                  </m:r>
                                </m:num>
                                <m:den>
                                  <m:r>
                                    <a:rPr lang="lv-LV" b="0" i="1" smtClean="0">
                                      <a:latin typeface="Cambria Math" panose="02040503050406030204" pitchFamily="18" charset="0"/>
                                    </a:rPr>
                                    <m:t>𝑘</m:t>
                                  </m:r>
                                </m:den>
                              </m:f>
                            </m:e>
                          </m:d>
                          <m:sSup>
                            <m:sSupPr>
                              <m:ctrlPr>
                                <a:rPr lang="lv-LV" b="0" i="1" smtClean="0">
                                  <a:latin typeface="Cambria Math" panose="02040503050406030204" pitchFamily="18" charset="0"/>
                                </a:rPr>
                              </m:ctrlPr>
                            </m:sSupPr>
                            <m:e>
                              <m:r>
                                <a:rPr lang="lv-LV" b="0" i="1" smtClean="0">
                                  <a:latin typeface="Cambria Math" panose="02040503050406030204" pitchFamily="18" charset="0"/>
                                </a:rPr>
                                <m:t>𝑎</m:t>
                              </m:r>
                            </m:e>
                            <m:sup>
                              <m:r>
                                <a:rPr lang="lv-LV" b="0" i="1" smtClean="0">
                                  <a:latin typeface="Cambria Math" panose="02040503050406030204" pitchFamily="18" charset="0"/>
                                </a:rPr>
                                <m:t>𝑛</m:t>
                              </m:r>
                              <m:r>
                                <a:rPr lang="lv-LV" b="0" i="1" smtClean="0">
                                  <a:latin typeface="Cambria Math" panose="02040503050406030204" pitchFamily="18" charset="0"/>
                                </a:rPr>
                                <m:t>−</m:t>
                              </m:r>
                              <m:r>
                                <a:rPr lang="lv-LV" b="0" i="1" smtClean="0">
                                  <a:latin typeface="Cambria Math" panose="02040503050406030204" pitchFamily="18" charset="0"/>
                                </a:rPr>
                                <m:t>𝑘</m:t>
                              </m:r>
                            </m:sup>
                          </m:sSup>
                          <m:sSup>
                            <m:sSupPr>
                              <m:ctrlPr>
                                <a:rPr lang="lv-LV" b="0" i="1" smtClean="0">
                                  <a:latin typeface="Cambria Math" panose="02040503050406030204" pitchFamily="18" charset="0"/>
                                </a:rPr>
                              </m:ctrlPr>
                            </m:sSupPr>
                            <m:e>
                              <m:r>
                                <a:rPr lang="lv-LV" b="0" i="1" smtClean="0">
                                  <a:latin typeface="Cambria Math" panose="02040503050406030204" pitchFamily="18" charset="0"/>
                                </a:rPr>
                                <m:t>𝑏</m:t>
                              </m:r>
                            </m:e>
                            <m:sup>
                              <m:r>
                                <a:rPr lang="lv-LV" b="0" i="1" smtClean="0">
                                  <a:latin typeface="Cambria Math" panose="02040503050406030204" pitchFamily="18" charset="0"/>
                                </a:rPr>
                                <m:t>𝑘</m:t>
                              </m:r>
                            </m:sup>
                          </m:sSup>
                        </m:e>
                      </m:nary>
                    </m:oMath>
                  </m:oMathPara>
                </a14:m>
                <a:endParaRPr lang="lv-LV"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2163" b="-1158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lv-LV" dirty="0" smtClean="0"/>
              <a:t>Binomiālie koeficienti</a:t>
            </a:r>
            <a:endParaRPr lang="en-US" dirty="0"/>
          </a:p>
        </p:txBody>
      </p:sp>
    </p:spTree>
    <p:extLst>
      <p:ext uri="{BB962C8B-B14F-4D97-AF65-F5344CB8AC3E}">
        <p14:creationId xmlns:p14="http://schemas.microsoft.com/office/powerpoint/2010/main" val="181104060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lv-LV" b="1" dirty="0" smtClean="0"/>
                  <a:t>Ležandra [Legendre] formula:</a:t>
                </a:r>
              </a:p>
              <a:p>
                <a:r>
                  <a:rPr lang="lv-LV" dirty="0" smtClean="0"/>
                  <a:t>Apzīmējam ar </a:t>
                </a:r>
                <a14:m>
                  <m:oMath xmlns:m="http://schemas.openxmlformats.org/officeDocument/2006/math">
                    <m:r>
                      <a:rPr lang="lv-LV" i="1" dirty="0" smtClean="0">
                        <a:latin typeface="Cambria Math" panose="02040503050406030204" pitchFamily="18" charset="0"/>
                      </a:rPr>
                      <m:t>𝑝</m:t>
                    </m:r>
                  </m:oMath>
                </a14:m>
                <a:r>
                  <a:rPr lang="lv-LV" dirty="0" smtClean="0"/>
                  <a:t> jebkuru pirmskaitli un </a:t>
                </a:r>
                <a14:m>
                  <m:oMath xmlns:m="http://schemas.openxmlformats.org/officeDocument/2006/math">
                    <m:r>
                      <a:rPr lang="lv-LV" i="1" dirty="0" smtClean="0">
                        <a:latin typeface="Cambria Math" panose="02040503050406030204" pitchFamily="18" charset="0"/>
                      </a:rPr>
                      <m:t>𝑛</m:t>
                    </m:r>
                  </m:oMath>
                </a14:m>
                <a:r>
                  <a:rPr lang="lv-LV" dirty="0" smtClean="0"/>
                  <a:t> – naturālu skaitli. Tad</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d>
                        <m:dPr>
                          <m:ctrlPr>
                            <a:rPr lang="en-US" i="1" smtClean="0">
                              <a:latin typeface="Cambria Math" panose="02040503050406030204" pitchFamily="18" charset="0"/>
                            </a:rPr>
                          </m:ctrlPr>
                        </m:dPr>
                        <m:e>
                          <m:r>
                            <a:rPr lang="lv-LV" b="0" i="1" smtClean="0">
                              <a:latin typeface="Cambria Math" panose="02040503050406030204" pitchFamily="18" charset="0"/>
                            </a:rPr>
                            <m:t>𝑛</m:t>
                          </m:r>
                          <m:r>
                            <a:rPr lang="lv-LV" b="0" i="1" smtClean="0">
                              <a:latin typeface="Cambria Math" panose="02040503050406030204" pitchFamily="18" charset="0"/>
                            </a:rPr>
                            <m:t>!</m:t>
                          </m:r>
                        </m:e>
                      </m:d>
                      <m:r>
                        <a:rPr lang="lv-LV" b="0" i="1" smtClean="0">
                          <a:latin typeface="Cambria Math" panose="02040503050406030204" pitchFamily="18" charset="0"/>
                        </a:rPr>
                        <m:t>=</m:t>
                      </m:r>
                      <m:nary>
                        <m:naryPr>
                          <m:chr m:val="∑"/>
                          <m:ctrlPr>
                            <a:rPr lang="lv-LV" b="0" i="1" smtClean="0">
                              <a:latin typeface="Cambria Math" panose="02040503050406030204" pitchFamily="18" charset="0"/>
                            </a:rPr>
                          </m:ctrlPr>
                        </m:naryPr>
                        <m:sub>
                          <m:r>
                            <m:rPr>
                              <m:brk m:alnAt="23"/>
                            </m:rPr>
                            <a:rPr lang="lv-LV" b="0" i="1" smtClean="0">
                              <a:latin typeface="Cambria Math" panose="02040503050406030204" pitchFamily="18" charset="0"/>
                            </a:rPr>
                            <m:t>𝑖</m:t>
                          </m:r>
                          <m:r>
                            <a:rPr lang="lv-LV" b="0" i="1" smtClean="0">
                              <a:latin typeface="Cambria Math" panose="02040503050406030204" pitchFamily="18" charset="0"/>
                            </a:rPr>
                            <m:t>=1</m:t>
                          </m:r>
                        </m:sub>
                        <m:sup>
                          <m:r>
                            <a:rPr lang="lv-LV" b="0" i="1" smtClean="0">
                              <a:latin typeface="Cambria Math" panose="02040503050406030204" pitchFamily="18" charset="0"/>
                              <a:ea typeface="Cambria Math" panose="02040503050406030204" pitchFamily="18" charset="0"/>
                            </a:rPr>
                            <m:t>∞</m:t>
                          </m:r>
                        </m:sup>
                        <m:e>
                          <m:d>
                            <m:dPr>
                              <m:begChr m:val="⌊"/>
                              <m:endChr m:val="⌋"/>
                              <m:ctrlPr>
                                <a:rPr lang="lv-LV" b="0" i="1" smtClean="0">
                                  <a:latin typeface="Cambria Math" panose="02040503050406030204" pitchFamily="18" charset="0"/>
                                </a:rPr>
                              </m:ctrlPr>
                            </m:dPr>
                            <m:e>
                              <m:f>
                                <m:fPr>
                                  <m:ctrlPr>
                                    <a:rPr lang="lv-LV" b="0" i="1" smtClean="0">
                                      <a:latin typeface="Cambria Math" panose="02040503050406030204" pitchFamily="18" charset="0"/>
                                    </a:rPr>
                                  </m:ctrlPr>
                                </m:fPr>
                                <m:num>
                                  <m:r>
                                    <a:rPr lang="lv-LV" b="0" i="1" smtClean="0">
                                      <a:latin typeface="Cambria Math" panose="02040503050406030204" pitchFamily="18" charset="0"/>
                                    </a:rPr>
                                    <m:t>𝑛</m:t>
                                  </m:r>
                                </m:num>
                                <m:den>
                                  <m:sSup>
                                    <m:sSupPr>
                                      <m:ctrlPr>
                                        <a:rPr lang="lv-LV" b="0" i="1" smtClean="0">
                                          <a:latin typeface="Cambria Math" panose="02040503050406030204" pitchFamily="18" charset="0"/>
                                        </a:rPr>
                                      </m:ctrlPr>
                                    </m:sSupPr>
                                    <m:e>
                                      <m:r>
                                        <a:rPr lang="lv-LV" b="0" i="1" smtClean="0">
                                          <a:latin typeface="Cambria Math" panose="02040503050406030204" pitchFamily="18" charset="0"/>
                                        </a:rPr>
                                        <m:t>𝑝</m:t>
                                      </m:r>
                                    </m:e>
                                    <m:sup>
                                      <m:r>
                                        <a:rPr lang="lv-LV" b="0" i="1" smtClean="0">
                                          <a:latin typeface="Cambria Math" panose="02040503050406030204" pitchFamily="18" charset="0"/>
                                        </a:rPr>
                                        <m:t>𝑖</m:t>
                                      </m:r>
                                    </m:sup>
                                  </m:sSup>
                                </m:den>
                              </m:f>
                            </m:e>
                          </m:d>
                        </m:e>
                      </m:nary>
                    </m:oMath>
                  </m:oMathPara>
                </a14:m>
                <a:endParaRPr lang="lv-LV" dirty="0" smtClean="0"/>
              </a:p>
              <a:p>
                <a:r>
                  <a:rPr lang="lv-LV" dirty="0" smtClean="0"/>
                  <a:t>kur ar </a:t>
                </a:r>
                <a14:m>
                  <m:oMath xmlns:m="http://schemas.openxmlformats.org/officeDocument/2006/math">
                    <m:d>
                      <m:dPr>
                        <m:begChr m:val="⌊"/>
                        <m:endChr m:val="⌋"/>
                        <m:ctrlPr>
                          <a:rPr lang="lv-LV" i="1" smtClean="0">
                            <a:latin typeface="Cambria Math" panose="02040503050406030204" pitchFamily="18" charset="0"/>
                          </a:rPr>
                        </m:ctrlPr>
                      </m:dPr>
                      <m:e>
                        <m:r>
                          <a:rPr lang="lv-LV" b="0" i="1" smtClean="0">
                            <a:latin typeface="Cambria Math" panose="02040503050406030204" pitchFamily="18" charset="0"/>
                          </a:rPr>
                          <m:t>𝑥</m:t>
                        </m:r>
                      </m:e>
                    </m:d>
                  </m:oMath>
                </a14:m>
                <a:r>
                  <a:rPr lang="lv-LV" dirty="0" smtClean="0"/>
                  <a:t> apzīmēta apakšējā veselā daļa. </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2163" t="-2318" r="-360"/>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lv-LV" dirty="0" smtClean="0"/>
              <a:t>Ležandra formula</a:t>
            </a:r>
            <a:endParaRPr lang="en-US" dirty="0"/>
          </a:p>
        </p:txBody>
      </p:sp>
    </p:spTree>
    <p:extLst>
      <p:ext uri="{BB962C8B-B14F-4D97-AF65-F5344CB8AC3E}">
        <p14:creationId xmlns:p14="http://schemas.microsoft.com/office/powerpoint/2010/main" val="328365436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lv-LV" dirty="0" smtClean="0"/>
              <a:t>Lūkas teorēma</a:t>
            </a:r>
            <a:endParaRPr lang="en-US" dirty="0"/>
          </a:p>
        </p:txBody>
      </p:sp>
      <mc:AlternateContent xmlns:mc="http://schemas.openxmlformats.org/markup-compatibility/2006" xmlns:a14="http://schemas.microsoft.com/office/drawing/2010/main">
        <mc:Choice Requires="a14">
          <p:sp>
            <p:nvSpPr>
              <p:cNvPr id="4" name="AutoShape 2" descr="{\binom {m}{n}}\equiv \prod _{i=0}^{k}{\binom {m_{i}}{n_{i}}}{\pmod {p}},"/>
              <p:cNvSpPr>
                <a:spLocks noGrp="1" noChangeAspect="1" noChangeArrowheads="1"/>
              </p:cNvSpPr>
              <p:nvPr>
                <p:ph idx="1"/>
              </p:nvPr>
            </p:nvSpPr>
            <p:spPr bwMode="auto">
              <a:prstGeom prst="rect">
                <a:avLst/>
              </a:prstGeom>
              <a:noFill/>
              <a:extLst>
                <a:ext uri="{909E8E84-426E-40DD-AFC4-6F175D3DCCD1}">
                  <a14:hiddenFill>
                    <a:solidFill>
                      <a:srgbClr val="FFFFFF"/>
                    </a:solidFill>
                  </a14:hiddenFill>
                </a:ext>
              </a:extLst>
            </p:spPr>
            <p:txBody>
              <a:bodyPr vert="horz" wrap="square" lIns="91440" tIns="45720" rIns="91440" bIns="45720" numCol="1" anchor="t" anchorCtr="0" compatLnSpc="1">
                <a:prstTxWarp prst="textNoShape">
                  <a:avLst/>
                </a:prstTxWarp>
                <a:normAutofit/>
              </a:bodyPr>
              <a:lstStyle/>
              <a:p>
                <a:r>
                  <a:rPr lang="lv-LV" b="1" dirty="0" smtClean="0"/>
                  <a:t>Teorēma [Lucas]: </a:t>
                </a:r>
                <a:r>
                  <a:rPr lang="lv-LV" dirty="0" smtClean="0"/>
                  <a:t>Visiem nenegatīviem </a:t>
                </a:r>
                <a14:m>
                  <m:oMath xmlns:m="http://schemas.openxmlformats.org/officeDocument/2006/math">
                    <m:r>
                      <a:rPr lang="lv-LV" i="1" dirty="0" smtClean="0">
                        <a:latin typeface="Cambria Math" panose="02040503050406030204" pitchFamily="18" charset="0"/>
                      </a:rPr>
                      <m:t>𝑚</m:t>
                    </m:r>
                  </m:oMath>
                </a14:m>
                <a:r>
                  <a:rPr lang="lv-LV" dirty="0" smtClean="0"/>
                  <a:t> un </a:t>
                </a:r>
                <a14:m>
                  <m:oMath xmlns:m="http://schemas.openxmlformats.org/officeDocument/2006/math">
                    <m:r>
                      <a:rPr lang="lv-LV" i="1" dirty="0" smtClean="0">
                        <a:latin typeface="Cambria Math" panose="02040503050406030204" pitchFamily="18" charset="0"/>
                      </a:rPr>
                      <m:t>𝑛</m:t>
                    </m:r>
                  </m:oMath>
                </a14:m>
                <a:r>
                  <a:rPr lang="lv-LV" dirty="0" smtClean="0"/>
                  <a:t>, un jebkuram pirmskaitlim p, ir spēkā šāda sakarība:</a:t>
                </a:r>
              </a:p>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f>
                            <m:fPr>
                              <m:type m:val="noBar"/>
                              <m:ctrlPr>
                                <a:rPr lang="en-US" i="1" smtClean="0">
                                  <a:latin typeface="Cambria Math" panose="02040503050406030204" pitchFamily="18" charset="0"/>
                                </a:rPr>
                              </m:ctrlPr>
                            </m:fPr>
                            <m:num>
                              <m:r>
                                <a:rPr lang="lv-LV" b="0" i="1" smtClean="0">
                                  <a:latin typeface="Cambria Math" panose="02040503050406030204" pitchFamily="18" charset="0"/>
                                </a:rPr>
                                <m:t>𝑛</m:t>
                              </m:r>
                            </m:num>
                            <m:den>
                              <m:r>
                                <a:rPr lang="lv-LV" b="0" i="1" smtClean="0">
                                  <a:latin typeface="Cambria Math" panose="02040503050406030204" pitchFamily="18" charset="0"/>
                                </a:rPr>
                                <m:t>𝑚</m:t>
                              </m:r>
                            </m:den>
                          </m:f>
                        </m:e>
                      </m:d>
                      <m:r>
                        <a:rPr lang="lv-LV" i="1">
                          <a:latin typeface="Cambria Math" panose="02040503050406030204" pitchFamily="18" charset="0"/>
                          <a:ea typeface="Cambria Math" panose="02040503050406030204" pitchFamily="18" charset="0"/>
                        </a:rPr>
                        <m:t>≡</m:t>
                      </m:r>
                      <m:nary>
                        <m:naryPr>
                          <m:chr m:val="∏"/>
                          <m:ctrlPr>
                            <a:rPr lang="lv-LV" i="1" smtClean="0">
                              <a:latin typeface="Cambria Math" panose="02040503050406030204" pitchFamily="18" charset="0"/>
                              <a:ea typeface="Cambria Math" panose="02040503050406030204" pitchFamily="18" charset="0"/>
                            </a:rPr>
                          </m:ctrlPr>
                        </m:naryPr>
                        <m:sub>
                          <m:r>
                            <m:rPr>
                              <m:brk m:alnAt="23"/>
                            </m:rPr>
                            <a:rPr lang="lv-LV" b="0" i="1" smtClean="0">
                              <a:latin typeface="Cambria Math" panose="02040503050406030204" pitchFamily="18" charset="0"/>
                              <a:ea typeface="Cambria Math" panose="02040503050406030204" pitchFamily="18" charset="0"/>
                            </a:rPr>
                            <m:t>𝑖</m:t>
                          </m:r>
                          <m:r>
                            <a:rPr lang="lv-LV" b="0" i="1" smtClean="0">
                              <a:latin typeface="Cambria Math" panose="02040503050406030204" pitchFamily="18" charset="0"/>
                              <a:ea typeface="Cambria Math" panose="02040503050406030204" pitchFamily="18" charset="0"/>
                            </a:rPr>
                            <m:t>=0</m:t>
                          </m:r>
                        </m:sub>
                        <m:sup>
                          <m:r>
                            <a:rPr lang="lv-LV" b="0" i="1" smtClean="0">
                              <a:latin typeface="Cambria Math" panose="02040503050406030204" pitchFamily="18" charset="0"/>
                              <a:ea typeface="Cambria Math" panose="02040503050406030204" pitchFamily="18" charset="0"/>
                            </a:rPr>
                            <m:t>𝑘</m:t>
                          </m:r>
                        </m:sup>
                        <m:e>
                          <m:d>
                            <m:dPr>
                              <m:ctrlPr>
                                <a:rPr lang="lv-LV" i="1" smtClean="0">
                                  <a:latin typeface="Cambria Math" panose="02040503050406030204" pitchFamily="18" charset="0"/>
                                  <a:ea typeface="Cambria Math" panose="02040503050406030204" pitchFamily="18" charset="0"/>
                                </a:rPr>
                              </m:ctrlPr>
                            </m:dPr>
                            <m:e>
                              <m:f>
                                <m:fPr>
                                  <m:type m:val="noBar"/>
                                  <m:ctrlPr>
                                    <a:rPr lang="lv-LV" i="1" smtClean="0">
                                      <a:latin typeface="Cambria Math" panose="02040503050406030204" pitchFamily="18" charset="0"/>
                                      <a:ea typeface="Cambria Math" panose="02040503050406030204" pitchFamily="18" charset="0"/>
                                    </a:rPr>
                                  </m:ctrlPr>
                                </m:fPr>
                                <m:num>
                                  <m:sSub>
                                    <m:sSubPr>
                                      <m:ctrlPr>
                                        <a:rPr lang="lv-LV" i="1" smtClean="0">
                                          <a:latin typeface="Cambria Math" panose="02040503050406030204" pitchFamily="18" charset="0"/>
                                          <a:ea typeface="Cambria Math" panose="02040503050406030204" pitchFamily="18" charset="0"/>
                                        </a:rPr>
                                      </m:ctrlPr>
                                    </m:sSubPr>
                                    <m:e>
                                      <m:r>
                                        <a:rPr lang="lv-LV" b="0" i="1" smtClean="0">
                                          <a:latin typeface="Cambria Math" panose="02040503050406030204" pitchFamily="18" charset="0"/>
                                          <a:ea typeface="Cambria Math" panose="02040503050406030204" pitchFamily="18" charset="0"/>
                                        </a:rPr>
                                        <m:t>𝑛</m:t>
                                      </m:r>
                                    </m:e>
                                    <m:sub>
                                      <m:r>
                                        <a:rPr lang="lv-LV" b="0" i="1" smtClean="0">
                                          <a:latin typeface="Cambria Math" panose="02040503050406030204" pitchFamily="18" charset="0"/>
                                          <a:ea typeface="Cambria Math" panose="02040503050406030204" pitchFamily="18" charset="0"/>
                                        </a:rPr>
                                        <m:t>𝑖</m:t>
                                      </m:r>
                                    </m:sub>
                                  </m:sSub>
                                </m:num>
                                <m:den>
                                  <m:sSub>
                                    <m:sSubPr>
                                      <m:ctrlPr>
                                        <a:rPr lang="lv-LV" i="1" smtClean="0">
                                          <a:latin typeface="Cambria Math" panose="02040503050406030204" pitchFamily="18" charset="0"/>
                                          <a:ea typeface="Cambria Math" panose="02040503050406030204" pitchFamily="18" charset="0"/>
                                        </a:rPr>
                                      </m:ctrlPr>
                                    </m:sSubPr>
                                    <m:e>
                                      <m:r>
                                        <a:rPr lang="lv-LV" b="0" i="1" smtClean="0">
                                          <a:latin typeface="Cambria Math" panose="02040503050406030204" pitchFamily="18" charset="0"/>
                                          <a:ea typeface="Cambria Math" panose="02040503050406030204" pitchFamily="18" charset="0"/>
                                        </a:rPr>
                                        <m:t>𝑚</m:t>
                                      </m:r>
                                    </m:e>
                                    <m:sub>
                                      <m:r>
                                        <a:rPr lang="lv-LV" b="0" i="1" smtClean="0">
                                          <a:latin typeface="Cambria Math" panose="02040503050406030204" pitchFamily="18" charset="0"/>
                                          <a:ea typeface="Cambria Math" panose="02040503050406030204" pitchFamily="18" charset="0"/>
                                        </a:rPr>
                                        <m:t>𝑖</m:t>
                                      </m:r>
                                    </m:sub>
                                  </m:sSub>
                                </m:den>
                              </m:f>
                            </m:e>
                          </m:d>
                        </m:e>
                      </m:nary>
                    </m:oMath>
                  </m:oMathPara>
                </a14:m>
                <a:endParaRPr lang="lv-LV" dirty="0" smtClean="0"/>
              </a:p>
              <a:p>
                <a:r>
                  <a:rPr lang="lv-LV" dirty="0"/>
                  <a:t>k</a:t>
                </a:r>
                <a:r>
                  <a:rPr lang="lv-LV" dirty="0" smtClean="0"/>
                  <a:t>ur    </a:t>
                </a:r>
                <a14:m>
                  <m:oMath xmlns:m="http://schemas.openxmlformats.org/officeDocument/2006/math">
                    <m:r>
                      <a:rPr lang="lv-LV" b="0" i="1" dirty="0" smtClean="0">
                        <a:latin typeface="Cambria Math" panose="02040503050406030204" pitchFamily="18" charset="0"/>
                      </a:rPr>
                      <m:t>𝑛</m:t>
                    </m:r>
                    <m:r>
                      <a:rPr lang="lv-LV" b="0" i="1" dirty="0" smtClean="0">
                        <a:latin typeface="Cambria Math" panose="02040503050406030204" pitchFamily="18" charset="0"/>
                      </a:rPr>
                      <m:t>=</m:t>
                    </m:r>
                    <m:sSub>
                      <m:sSubPr>
                        <m:ctrlPr>
                          <a:rPr lang="lv-LV" b="0" i="1" dirty="0" smtClean="0">
                            <a:latin typeface="Cambria Math" panose="02040503050406030204" pitchFamily="18" charset="0"/>
                          </a:rPr>
                        </m:ctrlPr>
                      </m:sSubPr>
                      <m:e>
                        <m:r>
                          <a:rPr lang="lv-LV" b="0" i="1" dirty="0" smtClean="0">
                            <a:latin typeface="Cambria Math" panose="02040503050406030204" pitchFamily="18" charset="0"/>
                          </a:rPr>
                          <m:t>𝑛</m:t>
                        </m:r>
                      </m:e>
                      <m:sub>
                        <m:r>
                          <a:rPr lang="lv-LV" b="0" i="1" dirty="0" smtClean="0">
                            <a:latin typeface="Cambria Math" panose="02040503050406030204" pitchFamily="18" charset="0"/>
                          </a:rPr>
                          <m:t>𝑘</m:t>
                        </m:r>
                      </m:sub>
                    </m:sSub>
                    <m:sSup>
                      <m:sSupPr>
                        <m:ctrlPr>
                          <a:rPr lang="lv-LV" b="0" i="1" dirty="0" smtClean="0">
                            <a:latin typeface="Cambria Math" panose="02040503050406030204" pitchFamily="18" charset="0"/>
                          </a:rPr>
                        </m:ctrlPr>
                      </m:sSupPr>
                      <m:e>
                        <m:r>
                          <a:rPr lang="lv-LV" b="0" i="1" dirty="0" smtClean="0">
                            <a:latin typeface="Cambria Math" panose="02040503050406030204" pitchFamily="18" charset="0"/>
                          </a:rPr>
                          <m:t>𝑝</m:t>
                        </m:r>
                      </m:e>
                      <m:sup>
                        <m:r>
                          <a:rPr lang="lv-LV" b="0" i="1" dirty="0" smtClean="0">
                            <a:latin typeface="Cambria Math" panose="02040503050406030204" pitchFamily="18" charset="0"/>
                          </a:rPr>
                          <m:t>𝑘</m:t>
                        </m:r>
                      </m:sup>
                    </m:sSup>
                    <m:r>
                      <a:rPr lang="lv-LV" b="0" i="1" dirty="0" smtClean="0">
                        <a:latin typeface="Cambria Math" panose="02040503050406030204" pitchFamily="18" charset="0"/>
                      </a:rPr>
                      <m:t>+</m:t>
                    </m:r>
                    <m:sSub>
                      <m:sSubPr>
                        <m:ctrlPr>
                          <a:rPr lang="lv-LV" i="1" dirty="0">
                            <a:latin typeface="Cambria Math" panose="02040503050406030204" pitchFamily="18" charset="0"/>
                          </a:rPr>
                        </m:ctrlPr>
                      </m:sSubPr>
                      <m:e>
                        <m:r>
                          <a:rPr lang="lv-LV" i="1" dirty="0">
                            <a:latin typeface="Cambria Math" panose="02040503050406030204" pitchFamily="18" charset="0"/>
                          </a:rPr>
                          <m:t>𝑛</m:t>
                        </m:r>
                      </m:e>
                      <m:sub>
                        <m:r>
                          <a:rPr lang="lv-LV" i="1" dirty="0">
                            <a:latin typeface="Cambria Math" panose="02040503050406030204" pitchFamily="18" charset="0"/>
                          </a:rPr>
                          <m:t>𝑘</m:t>
                        </m:r>
                        <m:r>
                          <a:rPr lang="lv-LV" b="0" i="1" dirty="0" smtClean="0">
                            <a:latin typeface="Cambria Math" panose="02040503050406030204" pitchFamily="18" charset="0"/>
                          </a:rPr>
                          <m:t>−1</m:t>
                        </m:r>
                      </m:sub>
                    </m:sSub>
                    <m:sSup>
                      <m:sSupPr>
                        <m:ctrlPr>
                          <a:rPr lang="lv-LV" i="1" dirty="0">
                            <a:latin typeface="Cambria Math" panose="02040503050406030204" pitchFamily="18" charset="0"/>
                          </a:rPr>
                        </m:ctrlPr>
                      </m:sSupPr>
                      <m:e>
                        <m:r>
                          <a:rPr lang="lv-LV" i="1" dirty="0">
                            <a:latin typeface="Cambria Math" panose="02040503050406030204" pitchFamily="18" charset="0"/>
                          </a:rPr>
                          <m:t>𝑝</m:t>
                        </m:r>
                      </m:e>
                      <m:sup>
                        <m:r>
                          <a:rPr lang="lv-LV" i="1" dirty="0">
                            <a:latin typeface="Cambria Math" panose="02040503050406030204" pitchFamily="18" charset="0"/>
                          </a:rPr>
                          <m:t>𝑘</m:t>
                        </m:r>
                        <m:r>
                          <a:rPr lang="lv-LV" b="0" i="1" dirty="0" smtClean="0">
                            <a:latin typeface="Cambria Math" panose="02040503050406030204" pitchFamily="18" charset="0"/>
                          </a:rPr>
                          <m:t>−1</m:t>
                        </m:r>
                      </m:sup>
                    </m:sSup>
                    <m:r>
                      <a:rPr lang="lv-LV" b="0" i="1" dirty="0" smtClean="0">
                        <a:latin typeface="Cambria Math" panose="02040503050406030204" pitchFamily="18" charset="0"/>
                      </a:rPr>
                      <m:t>+</m:t>
                    </m:r>
                    <m:r>
                      <a:rPr lang="lv-LV" b="0" i="1" dirty="0" smtClean="0">
                        <a:latin typeface="Cambria Math" panose="02040503050406030204" pitchFamily="18" charset="0"/>
                        <a:ea typeface="Cambria Math" panose="02040503050406030204" pitchFamily="18" charset="0"/>
                      </a:rPr>
                      <m:t>⋯+</m:t>
                    </m:r>
                    <m:sSub>
                      <m:sSubPr>
                        <m:ctrlPr>
                          <a:rPr lang="lv-LV" i="1" dirty="0">
                            <a:latin typeface="Cambria Math" panose="02040503050406030204" pitchFamily="18" charset="0"/>
                          </a:rPr>
                        </m:ctrlPr>
                      </m:sSubPr>
                      <m:e>
                        <m:r>
                          <a:rPr lang="lv-LV" i="1" dirty="0">
                            <a:latin typeface="Cambria Math" panose="02040503050406030204" pitchFamily="18" charset="0"/>
                          </a:rPr>
                          <m:t>𝑛</m:t>
                        </m:r>
                      </m:e>
                      <m:sub>
                        <m:r>
                          <a:rPr lang="lv-LV" b="0" i="1" dirty="0" smtClean="0">
                            <a:latin typeface="Cambria Math" panose="02040503050406030204" pitchFamily="18" charset="0"/>
                          </a:rPr>
                          <m:t>1</m:t>
                        </m:r>
                      </m:sub>
                    </m:sSub>
                    <m:r>
                      <a:rPr lang="lv-LV" b="0" i="1" dirty="0" smtClean="0">
                        <a:latin typeface="Cambria Math" panose="02040503050406030204" pitchFamily="18" charset="0"/>
                      </a:rPr>
                      <m:t>𝑝</m:t>
                    </m:r>
                    <m:r>
                      <a:rPr lang="lv-LV" b="0" i="1" dirty="0" smtClean="0">
                        <a:latin typeface="Cambria Math" panose="02040503050406030204" pitchFamily="18" charset="0"/>
                      </a:rPr>
                      <m:t>+</m:t>
                    </m:r>
                    <m:sSub>
                      <m:sSubPr>
                        <m:ctrlPr>
                          <a:rPr lang="lv-LV" b="0" i="1" dirty="0" smtClean="0">
                            <a:latin typeface="Cambria Math" panose="02040503050406030204" pitchFamily="18" charset="0"/>
                          </a:rPr>
                        </m:ctrlPr>
                      </m:sSubPr>
                      <m:e>
                        <m:r>
                          <a:rPr lang="lv-LV" b="0" i="1" dirty="0" smtClean="0">
                            <a:latin typeface="Cambria Math" panose="02040503050406030204" pitchFamily="18" charset="0"/>
                          </a:rPr>
                          <m:t>𝑛</m:t>
                        </m:r>
                      </m:e>
                      <m:sub>
                        <m:r>
                          <a:rPr lang="lv-LV" b="0" i="1" dirty="0" smtClean="0">
                            <a:latin typeface="Cambria Math" panose="02040503050406030204" pitchFamily="18" charset="0"/>
                          </a:rPr>
                          <m:t>0</m:t>
                        </m:r>
                      </m:sub>
                    </m:sSub>
                    <m:r>
                      <a:rPr lang="lv-LV" b="0" i="1" dirty="0" smtClean="0">
                        <a:latin typeface="Cambria Math" panose="02040503050406030204" pitchFamily="18" charset="0"/>
                      </a:rPr>
                      <m:t>,</m:t>
                    </m:r>
                  </m:oMath>
                </a14:m>
                <a:endParaRPr lang="lv-LV" dirty="0"/>
              </a:p>
              <a:p>
                <a:r>
                  <a:rPr lang="lv-LV" dirty="0" smtClean="0"/>
                  <a:t>U</a:t>
                </a:r>
                <a:r>
                  <a:rPr lang="lv-LV" b="0" dirty="0" smtClean="0"/>
                  <a:t>n   </a:t>
                </a:r>
                <a14:m>
                  <m:oMath xmlns:m="http://schemas.openxmlformats.org/officeDocument/2006/math">
                    <m:r>
                      <a:rPr lang="lv-LV" b="0" i="1" dirty="0" smtClean="0">
                        <a:latin typeface="Cambria Math" panose="02040503050406030204" pitchFamily="18" charset="0"/>
                      </a:rPr>
                      <m:t>𝑚</m:t>
                    </m:r>
                    <m:r>
                      <a:rPr lang="lv-LV" i="1" dirty="0">
                        <a:latin typeface="Cambria Math" panose="02040503050406030204" pitchFamily="18" charset="0"/>
                      </a:rPr>
                      <m:t>=</m:t>
                    </m:r>
                    <m:sSub>
                      <m:sSubPr>
                        <m:ctrlPr>
                          <a:rPr lang="lv-LV" i="1" dirty="0">
                            <a:latin typeface="Cambria Math" panose="02040503050406030204" pitchFamily="18" charset="0"/>
                          </a:rPr>
                        </m:ctrlPr>
                      </m:sSubPr>
                      <m:e>
                        <m:r>
                          <a:rPr lang="lv-LV" b="0" i="1" dirty="0" smtClean="0">
                            <a:latin typeface="Cambria Math" panose="02040503050406030204" pitchFamily="18" charset="0"/>
                          </a:rPr>
                          <m:t>𝑚</m:t>
                        </m:r>
                      </m:e>
                      <m:sub>
                        <m:r>
                          <a:rPr lang="lv-LV" i="1" dirty="0">
                            <a:latin typeface="Cambria Math" panose="02040503050406030204" pitchFamily="18" charset="0"/>
                          </a:rPr>
                          <m:t>𝑘</m:t>
                        </m:r>
                      </m:sub>
                    </m:sSub>
                    <m:sSup>
                      <m:sSupPr>
                        <m:ctrlPr>
                          <a:rPr lang="lv-LV" i="1" dirty="0">
                            <a:latin typeface="Cambria Math" panose="02040503050406030204" pitchFamily="18" charset="0"/>
                          </a:rPr>
                        </m:ctrlPr>
                      </m:sSupPr>
                      <m:e>
                        <m:r>
                          <a:rPr lang="lv-LV" i="1" dirty="0">
                            <a:latin typeface="Cambria Math" panose="02040503050406030204" pitchFamily="18" charset="0"/>
                          </a:rPr>
                          <m:t>𝑝</m:t>
                        </m:r>
                      </m:e>
                      <m:sup>
                        <m:r>
                          <a:rPr lang="lv-LV" i="1" dirty="0">
                            <a:latin typeface="Cambria Math" panose="02040503050406030204" pitchFamily="18" charset="0"/>
                          </a:rPr>
                          <m:t>𝑘</m:t>
                        </m:r>
                      </m:sup>
                    </m:sSup>
                    <m:r>
                      <a:rPr lang="lv-LV" i="1" dirty="0">
                        <a:latin typeface="Cambria Math" panose="02040503050406030204" pitchFamily="18" charset="0"/>
                      </a:rPr>
                      <m:t>+</m:t>
                    </m:r>
                    <m:sSub>
                      <m:sSubPr>
                        <m:ctrlPr>
                          <a:rPr lang="lv-LV" i="1" dirty="0">
                            <a:latin typeface="Cambria Math" panose="02040503050406030204" pitchFamily="18" charset="0"/>
                          </a:rPr>
                        </m:ctrlPr>
                      </m:sSubPr>
                      <m:e>
                        <m:r>
                          <a:rPr lang="lv-LV" b="0" i="1" dirty="0" smtClean="0">
                            <a:latin typeface="Cambria Math" panose="02040503050406030204" pitchFamily="18" charset="0"/>
                          </a:rPr>
                          <m:t>𝑚</m:t>
                        </m:r>
                      </m:e>
                      <m:sub>
                        <m:r>
                          <a:rPr lang="lv-LV" i="1" dirty="0">
                            <a:latin typeface="Cambria Math" panose="02040503050406030204" pitchFamily="18" charset="0"/>
                          </a:rPr>
                          <m:t>𝑘</m:t>
                        </m:r>
                        <m:r>
                          <a:rPr lang="lv-LV" i="1" dirty="0">
                            <a:latin typeface="Cambria Math" panose="02040503050406030204" pitchFamily="18" charset="0"/>
                          </a:rPr>
                          <m:t>−1</m:t>
                        </m:r>
                      </m:sub>
                    </m:sSub>
                    <m:sSup>
                      <m:sSupPr>
                        <m:ctrlPr>
                          <a:rPr lang="lv-LV" i="1" dirty="0">
                            <a:latin typeface="Cambria Math" panose="02040503050406030204" pitchFamily="18" charset="0"/>
                          </a:rPr>
                        </m:ctrlPr>
                      </m:sSupPr>
                      <m:e>
                        <m:r>
                          <a:rPr lang="lv-LV" i="1" dirty="0">
                            <a:latin typeface="Cambria Math" panose="02040503050406030204" pitchFamily="18" charset="0"/>
                          </a:rPr>
                          <m:t>𝑝</m:t>
                        </m:r>
                      </m:e>
                      <m:sup>
                        <m:r>
                          <a:rPr lang="lv-LV" i="1" dirty="0">
                            <a:latin typeface="Cambria Math" panose="02040503050406030204" pitchFamily="18" charset="0"/>
                          </a:rPr>
                          <m:t>𝑘</m:t>
                        </m:r>
                        <m:r>
                          <a:rPr lang="lv-LV" i="1" dirty="0">
                            <a:latin typeface="Cambria Math" panose="02040503050406030204" pitchFamily="18" charset="0"/>
                          </a:rPr>
                          <m:t>−1</m:t>
                        </m:r>
                      </m:sup>
                    </m:sSup>
                    <m:r>
                      <a:rPr lang="lv-LV" i="1" dirty="0">
                        <a:latin typeface="Cambria Math" panose="02040503050406030204" pitchFamily="18" charset="0"/>
                      </a:rPr>
                      <m:t>+</m:t>
                    </m:r>
                    <m:r>
                      <a:rPr lang="lv-LV" i="1" dirty="0">
                        <a:latin typeface="Cambria Math" panose="02040503050406030204" pitchFamily="18" charset="0"/>
                        <a:ea typeface="Cambria Math" panose="02040503050406030204" pitchFamily="18" charset="0"/>
                      </a:rPr>
                      <m:t>⋯+</m:t>
                    </m:r>
                    <m:sSub>
                      <m:sSubPr>
                        <m:ctrlPr>
                          <a:rPr lang="lv-LV" i="1" dirty="0">
                            <a:latin typeface="Cambria Math" panose="02040503050406030204" pitchFamily="18" charset="0"/>
                          </a:rPr>
                        </m:ctrlPr>
                      </m:sSubPr>
                      <m:e>
                        <m:r>
                          <a:rPr lang="lv-LV" b="0" i="1" dirty="0" smtClean="0">
                            <a:latin typeface="Cambria Math" panose="02040503050406030204" pitchFamily="18" charset="0"/>
                          </a:rPr>
                          <m:t>𝑚</m:t>
                        </m:r>
                      </m:e>
                      <m:sub>
                        <m:r>
                          <a:rPr lang="lv-LV" i="1" dirty="0">
                            <a:latin typeface="Cambria Math" panose="02040503050406030204" pitchFamily="18" charset="0"/>
                          </a:rPr>
                          <m:t>1</m:t>
                        </m:r>
                      </m:sub>
                    </m:sSub>
                    <m:r>
                      <a:rPr lang="lv-LV" i="1" dirty="0">
                        <a:latin typeface="Cambria Math" panose="02040503050406030204" pitchFamily="18" charset="0"/>
                      </a:rPr>
                      <m:t>𝑝</m:t>
                    </m:r>
                    <m:r>
                      <a:rPr lang="lv-LV" i="1" dirty="0">
                        <a:latin typeface="Cambria Math" panose="02040503050406030204" pitchFamily="18" charset="0"/>
                      </a:rPr>
                      <m:t>+</m:t>
                    </m:r>
                    <m:sSub>
                      <m:sSubPr>
                        <m:ctrlPr>
                          <a:rPr lang="lv-LV" i="1" dirty="0">
                            <a:latin typeface="Cambria Math" panose="02040503050406030204" pitchFamily="18" charset="0"/>
                          </a:rPr>
                        </m:ctrlPr>
                      </m:sSubPr>
                      <m:e>
                        <m:r>
                          <a:rPr lang="lv-LV" b="0" i="1" dirty="0" smtClean="0">
                            <a:latin typeface="Cambria Math" panose="02040503050406030204" pitchFamily="18" charset="0"/>
                          </a:rPr>
                          <m:t>𝑚</m:t>
                        </m:r>
                      </m:e>
                      <m:sub>
                        <m:r>
                          <a:rPr lang="lv-LV" i="1" dirty="0">
                            <a:latin typeface="Cambria Math" panose="02040503050406030204" pitchFamily="18" charset="0"/>
                          </a:rPr>
                          <m:t>0</m:t>
                        </m:r>
                      </m:sub>
                    </m:sSub>
                    <m:r>
                      <a:rPr lang="lv-LV" b="0" i="1" dirty="0" smtClean="0">
                        <a:latin typeface="Cambria Math" panose="02040503050406030204" pitchFamily="18" charset="0"/>
                      </a:rPr>
                      <m:t>.</m:t>
                    </m:r>
                  </m:oMath>
                </a14:m>
                <a:endParaRPr lang="lv-LV" b="0" dirty="0" smtClean="0"/>
              </a:p>
            </p:txBody>
          </p:sp>
        </mc:Choice>
        <mc:Fallback xmlns="">
          <p:sp>
            <p:nvSpPr>
              <p:cNvPr id="4" name="AutoShape 2" descr="{\binom {m}{n}}\equiv \prod _{i=0}^{k}{\binom {m_{i}}{n_{i}}}{\pmod {p}},"/>
              <p:cNvSpPr>
                <a:spLocks noGrp="1" noRot="1" noChangeAspect="1" noMove="1" noResize="1" noEditPoints="1" noAdjustHandles="1" noChangeArrowheads="1" noChangeShapeType="1" noTextEdit="1"/>
              </p:cNvSpPr>
              <p:nvPr>
                <p:ph idx="1"/>
              </p:nvPr>
            </p:nvSpPr>
            <p:spPr bwMode="auto">
              <a:prstGeom prst="rect">
                <a:avLst/>
              </a:prstGeom>
              <a:blipFill rotWithShape="0">
                <a:blip r:embed="rId3"/>
                <a:stretch>
                  <a:fillRect l="-1081" t="-1159"/>
                </a:stretch>
              </a:blipFill>
              <a:extLst>
                <a:ext uri="{909E8E84-426E-40DD-AFC4-6F175D3DCCD1}">
                  <a14:hiddenFill xmlns:a14="http://schemas.microsoft.com/office/drawing/2010/main">
                    <a:solidFill>
                      <a:srgbClr val="FFFFFF"/>
                    </a:solidFill>
                  </a14:hiddenFill>
                </a:ext>
              </a:extLst>
            </p:spPr>
            <p:txBody>
              <a:bodyPr/>
              <a:lstStyle/>
              <a:p>
                <a:r>
                  <a:rPr lang="en-US">
                    <a:noFill/>
                  </a:rPr>
                  <a:t> </a:t>
                </a:r>
              </a:p>
            </p:txBody>
          </p:sp>
        </mc:Fallback>
      </mc:AlternateContent>
    </p:spTree>
    <p:extLst>
      <p:ext uri="{BB962C8B-B14F-4D97-AF65-F5344CB8AC3E}">
        <p14:creationId xmlns:p14="http://schemas.microsoft.com/office/powerpoint/2010/main" val="206694599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Autofit/>
              </a:bodyPr>
              <a:lstStyle/>
              <a:p>
                <a:r>
                  <a:rPr lang="lv-LV" b="1" dirty="0" smtClean="0"/>
                  <a:t>Teorēma [Ernst Kummer]:</a:t>
                </a:r>
                <a:r>
                  <a:rPr lang="lv-LV" dirty="0" smtClean="0"/>
                  <a:t> Ja </a:t>
                </a:r>
                <a14:m>
                  <m:oMath xmlns:m="http://schemas.openxmlformats.org/officeDocument/2006/math">
                    <m:r>
                      <a:rPr lang="lv-LV" i="1" dirty="0" smtClean="0">
                        <a:latin typeface="Cambria Math" panose="02040503050406030204" pitchFamily="18" charset="0"/>
                      </a:rPr>
                      <m:t>𝑛</m:t>
                    </m:r>
                    <m:r>
                      <a:rPr lang="lv-LV" i="1" dirty="0" smtClean="0">
                        <a:latin typeface="Cambria Math" panose="02040503050406030204" pitchFamily="18" charset="0"/>
                        <a:ea typeface="Cambria Math" panose="02040503050406030204" pitchFamily="18" charset="0"/>
                      </a:rPr>
                      <m:t>≥</m:t>
                    </m:r>
                    <m:r>
                      <a:rPr lang="lv-LV" i="1" dirty="0" smtClean="0">
                        <a:latin typeface="Cambria Math" panose="02040503050406030204" pitchFamily="18" charset="0"/>
                      </a:rPr>
                      <m:t>𝑚</m:t>
                    </m:r>
                    <m:r>
                      <a:rPr lang="lv-LV" i="1" dirty="0" smtClean="0">
                        <a:latin typeface="Cambria Math" panose="02040503050406030204" pitchFamily="18" charset="0"/>
                        <a:ea typeface="Cambria Math" panose="02040503050406030204" pitchFamily="18" charset="0"/>
                      </a:rPr>
                      <m:t>≥</m:t>
                    </m:r>
                    <m:r>
                      <a:rPr lang="lv-LV" i="1" dirty="0" smtClean="0">
                        <a:latin typeface="Cambria Math" panose="02040503050406030204" pitchFamily="18" charset="0"/>
                      </a:rPr>
                      <m:t>0</m:t>
                    </m:r>
                  </m:oMath>
                </a14:m>
                <a:r>
                  <a:rPr lang="lv-LV" dirty="0" smtClean="0"/>
                  <a:t>, tad pirmskaitļa </a:t>
                </a:r>
                <a14:m>
                  <m:oMath xmlns:m="http://schemas.openxmlformats.org/officeDocument/2006/math">
                    <m:r>
                      <a:rPr lang="lv-LV" i="1" dirty="0" smtClean="0">
                        <a:latin typeface="Cambria Math" panose="02040503050406030204" pitchFamily="18" charset="0"/>
                      </a:rPr>
                      <m:t>𝑝</m:t>
                    </m:r>
                  </m:oMath>
                </a14:m>
                <a:r>
                  <a:rPr lang="lv-LV" dirty="0" smtClean="0"/>
                  <a:t> indekss kombinācijai pa </a:t>
                </a:r>
                <a14:m>
                  <m:oMath xmlns:m="http://schemas.openxmlformats.org/officeDocument/2006/math">
                    <m:r>
                      <a:rPr lang="lv-LV" i="1" dirty="0" smtClean="0">
                        <a:latin typeface="Cambria Math" panose="02040503050406030204" pitchFamily="18" charset="0"/>
                      </a:rPr>
                      <m:t>𝑚</m:t>
                    </m:r>
                  </m:oMath>
                </a14:m>
                <a:r>
                  <a:rPr lang="lv-LV" dirty="0" smtClean="0"/>
                  <a:t> no </a:t>
                </a:r>
                <a14:m>
                  <m:oMath xmlns:m="http://schemas.openxmlformats.org/officeDocument/2006/math">
                    <m:r>
                      <a:rPr lang="lv-LV" i="1" dirty="0" smtClean="0">
                        <a:latin typeface="Cambria Math" panose="02040503050406030204" pitchFamily="18" charset="0"/>
                      </a:rPr>
                      <m:t>𝑛</m:t>
                    </m:r>
                  </m:oMath>
                </a14:m>
                <a:r>
                  <a:rPr lang="lv-LV" dirty="0" smtClean="0"/>
                  <a:t>:</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d>
                        <m:dPr>
                          <m:ctrlPr>
                            <a:rPr lang="en-US" i="1" smtClean="0">
                              <a:latin typeface="Cambria Math" panose="02040503050406030204" pitchFamily="18" charset="0"/>
                            </a:rPr>
                          </m:ctrlPr>
                        </m:dPr>
                        <m:e>
                          <m:sSubSup>
                            <m:sSubSupPr>
                              <m:ctrlPr>
                                <a:rPr lang="en-US" i="1" smtClean="0">
                                  <a:latin typeface="Cambria Math" panose="02040503050406030204" pitchFamily="18" charset="0"/>
                                </a:rPr>
                              </m:ctrlPr>
                            </m:sSubSupPr>
                            <m:e>
                              <m:r>
                                <a:rPr lang="lv-LV" b="0" i="1" smtClean="0">
                                  <a:latin typeface="Cambria Math" panose="02040503050406030204" pitchFamily="18" charset="0"/>
                                </a:rPr>
                                <m:t>𝐶</m:t>
                              </m:r>
                            </m:e>
                            <m:sub>
                              <m:r>
                                <a:rPr lang="lv-LV" b="0" i="1" smtClean="0">
                                  <a:latin typeface="Cambria Math" panose="02040503050406030204" pitchFamily="18" charset="0"/>
                                </a:rPr>
                                <m:t>𝑛</m:t>
                              </m:r>
                            </m:sub>
                            <m:sup>
                              <m:r>
                                <a:rPr lang="lv-LV" b="0" i="1" smtClean="0">
                                  <a:latin typeface="Cambria Math" panose="02040503050406030204" pitchFamily="18" charset="0"/>
                                </a:rPr>
                                <m:t>𝑚</m:t>
                              </m:r>
                            </m:sup>
                          </m:sSubSup>
                        </m:e>
                      </m:d>
                      <m:r>
                        <a:rPr lang="lv-LV" b="0" i="1" smtClean="0">
                          <a:latin typeface="Cambria Math" panose="02040503050406030204" pitchFamily="18" charset="0"/>
                        </a:rPr>
                        <m:t>=</m:t>
                      </m:r>
                      <m:sSub>
                        <m:sSubPr>
                          <m:ctrlPr>
                            <a:rPr lang="lv-LV" b="0"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d>
                        <m:dPr>
                          <m:ctrlPr>
                            <a:rPr lang="lv-LV" b="0" i="1" smtClean="0">
                              <a:latin typeface="Cambria Math" panose="02040503050406030204" pitchFamily="18" charset="0"/>
                            </a:rPr>
                          </m:ctrlPr>
                        </m:dPr>
                        <m:e>
                          <m:f>
                            <m:fPr>
                              <m:ctrlPr>
                                <a:rPr lang="lv-LV" b="0" i="1" smtClean="0">
                                  <a:latin typeface="Cambria Math" panose="02040503050406030204" pitchFamily="18" charset="0"/>
                                </a:rPr>
                              </m:ctrlPr>
                            </m:fPr>
                            <m:num>
                              <m:r>
                                <a:rPr lang="lv-LV" b="0" i="1" smtClean="0">
                                  <a:latin typeface="Cambria Math" panose="02040503050406030204" pitchFamily="18" charset="0"/>
                                </a:rPr>
                                <m:t>𝑛</m:t>
                              </m:r>
                              <m:r>
                                <a:rPr lang="lv-LV" b="0" i="1" smtClean="0">
                                  <a:latin typeface="Cambria Math" panose="02040503050406030204" pitchFamily="18" charset="0"/>
                                </a:rPr>
                                <m:t>!</m:t>
                              </m:r>
                            </m:num>
                            <m:den>
                              <m:r>
                                <a:rPr lang="lv-LV" b="0" i="1" smtClean="0">
                                  <a:latin typeface="Cambria Math" panose="02040503050406030204" pitchFamily="18" charset="0"/>
                                </a:rPr>
                                <m:t>𝑚</m:t>
                              </m:r>
                              <m:r>
                                <a:rPr lang="lv-LV" b="0" i="1" smtClean="0">
                                  <a:latin typeface="Cambria Math" panose="02040503050406030204" pitchFamily="18" charset="0"/>
                                </a:rPr>
                                <m:t>!</m:t>
                              </m:r>
                              <m:d>
                                <m:dPr>
                                  <m:ctrlPr>
                                    <a:rPr lang="lv-LV" b="0" i="1" smtClean="0">
                                      <a:latin typeface="Cambria Math" panose="02040503050406030204" pitchFamily="18" charset="0"/>
                                    </a:rPr>
                                  </m:ctrlPr>
                                </m:dPr>
                                <m:e>
                                  <m:r>
                                    <a:rPr lang="lv-LV" b="0" i="1" smtClean="0">
                                      <a:latin typeface="Cambria Math" panose="02040503050406030204" pitchFamily="18" charset="0"/>
                                    </a:rPr>
                                    <m:t>𝑛</m:t>
                                  </m:r>
                                  <m:r>
                                    <a:rPr lang="lv-LV" b="0" i="1" smtClean="0">
                                      <a:latin typeface="Cambria Math" panose="02040503050406030204" pitchFamily="18" charset="0"/>
                                    </a:rPr>
                                    <m:t>−</m:t>
                                  </m:r>
                                  <m:r>
                                    <a:rPr lang="lv-LV" b="0" i="1" smtClean="0">
                                      <a:latin typeface="Cambria Math" panose="02040503050406030204" pitchFamily="18" charset="0"/>
                                    </a:rPr>
                                    <m:t>𝑚</m:t>
                                  </m:r>
                                </m:e>
                              </m:d>
                              <m:r>
                                <a:rPr lang="lv-LV" b="0" i="1" smtClean="0">
                                  <a:latin typeface="Cambria Math" panose="02040503050406030204" pitchFamily="18" charset="0"/>
                                </a:rPr>
                                <m:t>!</m:t>
                              </m:r>
                            </m:den>
                          </m:f>
                        </m:e>
                      </m:d>
                    </m:oMath>
                  </m:oMathPara>
                </a14:m>
                <a:endParaRPr lang="lv-LV" dirty="0" smtClean="0"/>
              </a:p>
              <a:p>
                <a:r>
                  <a:rPr lang="lv-LV" dirty="0" smtClean="0"/>
                  <a:t>vienāds ar pārnesumiem, saskaitot </a:t>
                </a:r>
                <a14:m>
                  <m:oMath xmlns:m="http://schemas.openxmlformats.org/officeDocument/2006/math">
                    <m:r>
                      <a:rPr lang="lv-LV" i="1" dirty="0" smtClean="0">
                        <a:latin typeface="Cambria Math" panose="02040503050406030204" pitchFamily="18" charset="0"/>
                      </a:rPr>
                      <m:t>𝑚</m:t>
                    </m:r>
                  </m:oMath>
                </a14:m>
                <a:r>
                  <a:rPr lang="lv-LV" dirty="0" smtClean="0"/>
                  <a:t> un </a:t>
                </a:r>
                <a14:m>
                  <m:oMath xmlns:m="http://schemas.openxmlformats.org/officeDocument/2006/math">
                    <m:r>
                      <a:rPr lang="lv-LV" i="1" dirty="0" smtClean="0">
                        <a:latin typeface="Cambria Math" panose="02040503050406030204" pitchFamily="18" charset="0"/>
                      </a:rPr>
                      <m:t>𝑛</m:t>
                    </m:r>
                    <m:r>
                      <a:rPr lang="lv-LV" i="1" dirty="0" smtClean="0">
                        <a:latin typeface="Cambria Math" panose="02040503050406030204" pitchFamily="18" charset="0"/>
                      </a:rPr>
                      <m:t>−</m:t>
                    </m:r>
                    <m:r>
                      <a:rPr lang="lv-LV" i="1" dirty="0" smtClean="0">
                        <a:latin typeface="Cambria Math" panose="02040503050406030204" pitchFamily="18" charset="0"/>
                      </a:rPr>
                      <m:t>𝑚</m:t>
                    </m:r>
                  </m:oMath>
                </a14:m>
                <a:r>
                  <a:rPr lang="lv-LV" dirty="0" smtClean="0"/>
                  <a:t> pie bāzes </a:t>
                </a:r>
                <a14:m>
                  <m:oMath xmlns:m="http://schemas.openxmlformats.org/officeDocument/2006/math">
                    <m:r>
                      <a:rPr lang="lv-LV" i="1" dirty="0" smtClean="0">
                        <a:latin typeface="Cambria Math" panose="02040503050406030204" pitchFamily="18" charset="0"/>
                      </a:rPr>
                      <m:t>𝑝</m:t>
                    </m:r>
                  </m:oMath>
                </a14:m>
                <a:r>
                  <a:rPr lang="lv-LV" dirty="0" smtClean="0"/>
                  <a:t>. </a:t>
                </a:r>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2163" t="-2318"/>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lv-LV" dirty="0" smtClean="0"/>
              <a:t>Kummera teorēma</a:t>
            </a:r>
            <a:endParaRPr lang="en-US" dirty="0"/>
          </a:p>
        </p:txBody>
      </p:sp>
    </p:spTree>
    <p:extLst>
      <p:ext uri="{BB962C8B-B14F-4D97-AF65-F5344CB8AC3E}">
        <p14:creationId xmlns:p14="http://schemas.microsoft.com/office/powerpoint/2010/main" val="120126392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lv-LV" dirty="0" smtClean="0"/>
              <a:t>CGMO uzdevums. Uzzīmēt 2012-to rindiņu Paskāla trijstūrī. </a:t>
            </a:r>
            <a:endParaRPr lang="en-US" dirty="0"/>
          </a:p>
        </p:txBody>
      </p:sp>
      <p:sp>
        <p:nvSpPr>
          <p:cNvPr id="3" name="Title 2"/>
          <p:cNvSpPr>
            <a:spLocks noGrp="1"/>
          </p:cNvSpPr>
          <p:nvPr>
            <p:ph type="title"/>
          </p:nvPr>
        </p:nvSpPr>
        <p:spPr/>
        <p:txBody>
          <a:bodyPr/>
          <a:lstStyle/>
          <a:p>
            <a:endParaRPr lang="en-US" dirty="0"/>
          </a:p>
        </p:txBody>
      </p:sp>
    </p:spTree>
    <p:extLst>
      <p:ext uri="{BB962C8B-B14F-4D97-AF65-F5344CB8AC3E}">
        <p14:creationId xmlns:p14="http://schemas.microsoft.com/office/powerpoint/2010/main" val="20470509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9BC3F66-EA3C-D745-BF0F-2435AD8DEA38}"/>
              </a:ext>
            </a:extLst>
          </p:cNvPr>
          <p:cNvSpPr>
            <a:spLocks noGrp="1"/>
          </p:cNvSpPr>
          <p:nvPr>
            <p:ph idx="1"/>
          </p:nvPr>
        </p:nvSpPr>
        <p:spPr/>
        <p:txBody>
          <a:bodyPr/>
          <a:lstStyle/>
          <a:p>
            <a:endParaRPr lang="en-US"/>
          </a:p>
        </p:txBody>
      </p:sp>
      <p:sp>
        <p:nvSpPr>
          <p:cNvPr id="5" name="Title 4">
            <a:extLst>
              <a:ext uri="{FF2B5EF4-FFF2-40B4-BE49-F238E27FC236}">
                <a16:creationId xmlns:a16="http://schemas.microsoft.com/office/drawing/2014/main" id="{4A7B748C-7B32-5945-B5CC-D92B92A3D418}"/>
              </a:ext>
            </a:extLst>
          </p:cNvPr>
          <p:cNvSpPr>
            <a:spLocks noGrp="1"/>
          </p:cNvSpPr>
          <p:nvPr>
            <p:ph type="title"/>
          </p:nvPr>
        </p:nvSpPr>
        <p:spPr/>
        <p:txBody>
          <a:bodyPr/>
          <a:lstStyle/>
          <a:p>
            <a:r>
              <a:rPr lang="en-US" dirty="0" err="1"/>
              <a:t>Ležanra</a:t>
            </a:r>
            <a:r>
              <a:rPr lang="en-US" dirty="0"/>
              <a:t> un </a:t>
            </a:r>
            <a:r>
              <a:rPr lang="en-US" dirty="0" err="1"/>
              <a:t>Kummera</a:t>
            </a:r>
            <a:r>
              <a:rPr lang="en-US" dirty="0"/>
              <a:t> </a:t>
            </a:r>
            <a:r>
              <a:rPr lang="en-US" dirty="0" err="1"/>
              <a:t>teorēmas</a:t>
            </a:r>
            <a:endParaRPr lang="en-US" dirty="0"/>
          </a:p>
        </p:txBody>
      </p:sp>
    </p:spTree>
    <p:extLst>
      <p:ext uri="{BB962C8B-B14F-4D97-AF65-F5344CB8AC3E}">
        <p14:creationId xmlns:p14="http://schemas.microsoft.com/office/powerpoint/2010/main" val="5256203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5" name="Content Placeholder 4"/>
              <p:cNvGraphicFramePr>
                <a:graphicFrameLocks noGrp="1"/>
              </p:cNvGraphicFramePr>
              <p:nvPr>
                <p:ph idx="1"/>
                <p:extLst/>
              </p:nvPr>
            </p:nvGraphicFramePr>
            <p:xfrm>
              <a:off x="347663" y="581541"/>
              <a:ext cx="4105758" cy="4358640"/>
            </p:xfrm>
            <a:graphic>
              <a:graphicData uri="http://schemas.openxmlformats.org/drawingml/2006/table">
                <a:tbl>
                  <a:tblPr firstRow="1" bandRow="1">
                    <a:tableStyleId>{5C22544A-7EE6-4342-B048-85BDC9FD1C3A}</a:tableStyleId>
                  </a:tblPr>
                  <a:tblGrid>
                    <a:gridCol w="785746">
                      <a:extLst>
                        <a:ext uri="{9D8B030D-6E8A-4147-A177-3AD203B41FA5}">
                          <a16:colId xmlns:a16="http://schemas.microsoft.com/office/drawing/2014/main" val="20000"/>
                        </a:ext>
                      </a:extLst>
                    </a:gridCol>
                    <a:gridCol w="928675">
                      <a:extLst>
                        <a:ext uri="{9D8B030D-6E8A-4147-A177-3AD203B41FA5}">
                          <a16:colId xmlns:a16="http://schemas.microsoft.com/office/drawing/2014/main" val="20001"/>
                        </a:ext>
                      </a:extLst>
                    </a:gridCol>
                    <a:gridCol w="1364898">
                      <a:extLst>
                        <a:ext uri="{9D8B030D-6E8A-4147-A177-3AD203B41FA5}">
                          <a16:colId xmlns:a16="http://schemas.microsoft.com/office/drawing/2014/main" val="20002"/>
                        </a:ext>
                      </a:extLst>
                    </a:gridCol>
                    <a:gridCol w="1026439">
                      <a:extLst>
                        <a:ext uri="{9D8B030D-6E8A-4147-A177-3AD203B41FA5}">
                          <a16:colId xmlns:a16="http://schemas.microsoft.com/office/drawing/2014/main" val="20003"/>
                        </a:ext>
                      </a:extLst>
                    </a:gridCol>
                  </a:tblGrid>
                  <a:tr h="263970">
                    <a:tc>
                      <a:txBody>
                        <a:bodyPr/>
                        <a:lstStyle/>
                        <a:p>
                          <a:pPr/>
                          <a14:m>
                            <m:oMathPara xmlns:m="http://schemas.openxmlformats.org/officeDocument/2006/math">
                              <m:oMathParaPr>
                                <m:jc m:val="centerGroup"/>
                              </m:oMathParaPr>
                              <m:oMath xmlns:m="http://schemas.openxmlformats.org/officeDocument/2006/math">
                                <m:sSub>
                                  <m:sSubPr>
                                    <m:ctrlPr>
                                      <a:rPr lang="lv-LV" sz="1600" i="1" dirty="0" smtClean="0">
                                        <a:latin typeface="Cambria Math" panose="02040503050406030204" pitchFamily="18" charset="0"/>
                                      </a:rPr>
                                    </m:ctrlPr>
                                  </m:sSubPr>
                                  <m:e>
                                    <m:r>
                                      <a:rPr lang="lv-LV" sz="1600" b="1" i="1" dirty="0" smtClean="0">
                                        <a:latin typeface="Cambria Math" panose="02040503050406030204" pitchFamily="18" charset="0"/>
                                      </a:rPr>
                                      <m:t>𝑵</m:t>
                                    </m:r>
                                  </m:e>
                                  <m:sub>
                                    <m:r>
                                      <a:rPr lang="lv-LV" sz="1600" b="1" i="1" dirty="0" smtClean="0">
                                        <a:latin typeface="Cambria Math" panose="02040503050406030204" pitchFamily="18" charset="0"/>
                                      </a:rPr>
                                      <m:t>𝟏𝟎</m:t>
                                    </m:r>
                                  </m:sub>
                                </m:sSub>
                              </m:oMath>
                            </m:oMathPara>
                          </a14:m>
                          <a:endParaRPr lang="en-US" sz="1600" dirty="0"/>
                        </a:p>
                      </a:txBody>
                      <a:tcPr marL="69651" marR="69651"/>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lv-LV" sz="1600" b="1" i="1" smtClean="0">
                                        <a:latin typeface="Cambria Math" panose="02040503050406030204" pitchFamily="18" charset="0"/>
                                      </a:rPr>
                                      <m:t>𝑵</m:t>
                                    </m:r>
                                  </m:e>
                                  <m:sub>
                                    <m:r>
                                      <a:rPr lang="lv-LV" sz="1600" b="1" i="1" smtClean="0">
                                        <a:latin typeface="Cambria Math" panose="02040503050406030204" pitchFamily="18" charset="0"/>
                                      </a:rPr>
                                      <m:t>𝟐</m:t>
                                    </m:r>
                                  </m:sub>
                                </m:sSub>
                              </m:oMath>
                            </m:oMathPara>
                          </a14:m>
                          <a:endParaRPr lang="en-US" sz="1600" dirty="0"/>
                        </a:p>
                      </a:txBody>
                      <a:tcPr marL="69651" marR="69651"/>
                    </a:tc>
                    <a:tc>
                      <a:txBody>
                        <a:bodyPr/>
                        <a:lstStyle/>
                        <a:p>
                          <a:pPr/>
                          <a14:m>
                            <m:oMathPara xmlns:m="http://schemas.openxmlformats.org/officeDocument/2006/math">
                              <m:oMathParaPr>
                                <m:jc m:val="centerGroup"/>
                              </m:oMathParaPr>
                              <m:oMath xmlns:m="http://schemas.openxmlformats.org/officeDocument/2006/math">
                                <m:r>
                                  <a:rPr lang="lv-LV" sz="1600" i="1" dirty="0" smtClean="0">
                                    <a:latin typeface="Cambria Math" panose="02040503050406030204" pitchFamily="18" charset="0"/>
                                  </a:rPr>
                                  <m:t>𝑁</m:t>
                                </m:r>
                                <m:r>
                                  <a:rPr lang="lv-LV" sz="1600" i="1" dirty="0" smtClean="0">
                                    <a:latin typeface="Cambria Math" panose="02040503050406030204" pitchFamily="18" charset="0"/>
                                  </a:rPr>
                                  <m:t>!</m:t>
                                </m:r>
                              </m:oMath>
                            </m:oMathPara>
                          </a14:m>
                          <a:endParaRPr lang="en-US" sz="1600" dirty="0"/>
                        </a:p>
                      </a:txBody>
                      <a:tcPr marL="69651" marR="69651"/>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lv-LV" sz="1600" b="1" i="0" smtClean="0">
                                        <a:latin typeface="Cambria Math" panose="02040503050406030204" pitchFamily="18" charset="0"/>
                                      </a:rPr>
                                      <m:t>𝐨𝐫𝐝</m:t>
                                    </m:r>
                                  </m:e>
                                  <m:sub>
                                    <m:r>
                                      <a:rPr lang="lv-LV" sz="1600" b="1" i="1" smtClean="0">
                                        <a:latin typeface="Cambria Math" panose="02040503050406030204" pitchFamily="18" charset="0"/>
                                      </a:rPr>
                                      <m:t>𝟐</m:t>
                                    </m:r>
                                  </m:sub>
                                </m:sSub>
                                <m:d>
                                  <m:dPr>
                                    <m:ctrlPr>
                                      <a:rPr lang="en-US" sz="1600" i="1" smtClean="0">
                                        <a:latin typeface="Cambria Math" panose="02040503050406030204" pitchFamily="18" charset="0"/>
                                      </a:rPr>
                                    </m:ctrlPr>
                                  </m:dPr>
                                  <m:e>
                                    <m:r>
                                      <a:rPr lang="lv-LV" sz="1600" b="1" i="1" smtClean="0">
                                        <a:latin typeface="Cambria Math" panose="02040503050406030204" pitchFamily="18" charset="0"/>
                                      </a:rPr>
                                      <m:t>𝑵</m:t>
                                    </m:r>
                                    <m:r>
                                      <a:rPr lang="lv-LV" sz="1600" b="1" i="1" smtClean="0">
                                        <a:latin typeface="Cambria Math" panose="02040503050406030204" pitchFamily="18" charset="0"/>
                                      </a:rPr>
                                      <m:t>!</m:t>
                                    </m:r>
                                  </m:e>
                                </m:d>
                              </m:oMath>
                            </m:oMathPara>
                          </a14:m>
                          <a:endParaRPr lang="en-US" sz="1600" dirty="0"/>
                        </a:p>
                      </a:txBody>
                      <a:tcPr marL="69651" marR="69651"/>
                    </a:tc>
                    <a:extLst>
                      <a:ext uri="{0D108BD9-81ED-4DB2-BD59-A6C34878D82A}">
                        <a16:rowId xmlns:a16="http://schemas.microsoft.com/office/drawing/2014/main" val="10000"/>
                      </a:ext>
                    </a:extLst>
                  </a:tr>
                  <a:tr h="263970">
                    <a:tc>
                      <a:txBody>
                        <a:bodyPr/>
                        <a:lstStyle/>
                        <a:p>
                          <a:pPr algn="r"/>
                          <a:r>
                            <a:rPr lang="lv-LV" sz="1600" dirty="0">
                              <a:solidFill>
                                <a:schemeClr val="tx2"/>
                              </a:solidFill>
                            </a:rPr>
                            <a:t>1</a:t>
                          </a:r>
                          <a:endParaRPr lang="en-US" sz="1600" dirty="0">
                            <a:solidFill>
                              <a:schemeClr val="tx2"/>
                            </a:solidFill>
                          </a:endParaRPr>
                        </a:p>
                      </a:txBody>
                      <a:tcPr marL="69651" marR="69651"/>
                    </a:tc>
                    <a:tc>
                      <a:txBody>
                        <a:bodyPr/>
                        <a:lstStyle/>
                        <a:p>
                          <a:pPr algn="r"/>
                          <a:r>
                            <a:rPr lang="lv-LV" sz="1600" dirty="0">
                              <a:solidFill>
                                <a:schemeClr val="tx2"/>
                              </a:solidFill>
                            </a:rPr>
                            <a:t>1</a:t>
                          </a:r>
                          <a:endParaRPr lang="en-US" sz="1600" dirty="0">
                            <a:solidFill>
                              <a:schemeClr val="tx2"/>
                            </a:solidFill>
                          </a:endParaRPr>
                        </a:p>
                      </a:txBody>
                      <a:tcPr marL="69651" marR="69651"/>
                    </a:tc>
                    <a:tc>
                      <a:txBody>
                        <a:bodyPr/>
                        <a:lstStyle/>
                        <a:p>
                          <a:pPr algn="r"/>
                          <a:r>
                            <a:rPr lang="lv-LV" sz="1600" dirty="0">
                              <a:solidFill>
                                <a:schemeClr val="tx2"/>
                              </a:solidFill>
                            </a:rPr>
                            <a:t>1</a:t>
                          </a:r>
                          <a:endParaRPr lang="en-US" sz="1600" dirty="0">
                            <a:solidFill>
                              <a:schemeClr val="tx2"/>
                            </a:solidFill>
                          </a:endParaRPr>
                        </a:p>
                      </a:txBody>
                      <a:tcPr marL="69651" marR="69651"/>
                    </a:tc>
                    <a:tc>
                      <a:txBody>
                        <a:bodyPr/>
                        <a:lstStyle/>
                        <a:p>
                          <a:pPr algn="r"/>
                          <a:r>
                            <a:rPr lang="lv-LV" sz="1600" dirty="0">
                              <a:solidFill>
                                <a:schemeClr val="tx2"/>
                              </a:solidFill>
                            </a:rPr>
                            <a:t>0</a:t>
                          </a:r>
                          <a:endParaRPr lang="en-US" sz="1600" dirty="0">
                            <a:solidFill>
                              <a:schemeClr val="tx2"/>
                            </a:solidFill>
                          </a:endParaRPr>
                        </a:p>
                      </a:txBody>
                      <a:tcPr marL="69651" marR="69651"/>
                    </a:tc>
                    <a:extLst>
                      <a:ext uri="{0D108BD9-81ED-4DB2-BD59-A6C34878D82A}">
                        <a16:rowId xmlns:a16="http://schemas.microsoft.com/office/drawing/2014/main" val="10001"/>
                      </a:ext>
                    </a:extLst>
                  </a:tr>
                  <a:tr h="263970">
                    <a:tc>
                      <a:txBody>
                        <a:bodyPr/>
                        <a:lstStyle/>
                        <a:p>
                          <a:pPr algn="r"/>
                          <a:r>
                            <a:rPr lang="lv-LV" sz="1600" dirty="0">
                              <a:solidFill>
                                <a:schemeClr val="tx2"/>
                              </a:solidFill>
                            </a:rPr>
                            <a:t>2</a:t>
                          </a:r>
                          <a:endParaRPr lang="en-US" sz="1600" dirty="0">
                            <a:solidFill>
                              <a:schemeClr val="tx2"/>
                            </a:solidFill>
                          </a:endParaRPr>
                        </a:p>
                      </a:txBody>
                      <a:tcPr marL="69651" marR="69651"/>
                    </a:tc>
                    <a:tc>
                      <a:txBody>
                        <a:bodyPr/>
                        <a:lstStyle/>
                        <a:p>
                          <a:pPr algn="r"/>
                          <a:r>
                            <a:rPr lang="lv-LV" sz="1600" dirty="0">
                              <a:solidFill>
                                <a:schemeClr val="tx2"/>
                              </a:solidFill>
                            </a:rPr>
                            <a:t>10</a:t>
                          </a:r>
                          <a:endParaRPr lang="en-US" sz="1600" dirty="0">
                            <a:solidFill>
                              <a:schemeClr val="tx2"/>
                            </a:solidFill>
                          </a:endParaRPr>
                        </a:p>
                      </a:txBody>
                      <a:tcPr marL="69651" marR="69651"/>
                    </a:tc>
                    <a:tc>
                      <a:txBody>
                        <a:bodyPr/>
                        <a:lstStyle/>
                        <a:p>
                          <a:pPr algn="r"/>
                          <a:r>
                            <a:rPr lang="lv-LV" sz="1600" dirty="0">
                              <a:solidFill>
                                <a:schemeClr val="tx2"/>
                              </a:solidFill>
                            </a:rPr>
                            <a:t>2</a:t>
                          </a:r>
                          <a:endParaRPr lang="en-US" sz="1600" dirty="0">
                            <a:solidFill>
                              <a:schemeClr val="tx2"/>
                            </a:solidFill>
                          </a:endParaRPr>
                        </a:p>
                      </a:txBody>
                      <a:tcPr marL="69651" marR="69651"/>
                    </a:tc>
                    <a:tc>
                      <a:txBody>
                        <a:bodyPr/>
                        <a:lstStyle/>
                        <a:p>
                          <a:pPr algn="r"/>
                          <a:r>
                            <a:rPr lang="lv-LV" sz="1600" dirty="0">
                              <a:solidFill>
                                <a:schemeClr val="tx2"/>
                              </a:solidFill>
                            </a:rPr>
                            <a:t>1</a:t>
                          </a:r>
                          <a:endParaRPr lang="en-US" sz="1600" dirty="0">
                            <a:solidFill>
                              <a:schemeClr val="tx2"/>
                            </a:solidFill>
                          </a:endParaRPr>
                        </a:p>
                      </a:txBody>
                      <a:tcPr marL="69651" marR="69651"/>
                    </a:tc>
                    <a:extLst>
                      <a:ext uri="{0D108BD9-81ED-4DB2-BD59-A6C34878D82A}">
                        <a16:rowId xmlns:a16="http://schemas.microsoft.com/office/drawing/2014/main" val="10002"/>
                      </a:ext>
                    </a:extLst>
                  </a:tr>
                  <a:tr h="263970">
                    <a:tc>
                      <a:txBody>
                        <a:bodyPr/>
                        <a:lstStyle/>
                        <a:p>
                          <a:pPr algn="r"/>
                          <a:r>
                            <a:rPr lang="lv-LV" sz="1600" dirty="0">
                              <a:solidFill>
                                <a:schemeClr val="tx2"/>
                              </a:solidFill>
                            </a:rPr>
                            <a:t>3</a:t>
                          </a:r>
                          <a:endParaRPr lang="en-US" sz="1600" dirty="0">
                            <a:solidFill>
                              <a:schemeClr val="tx2"/>
                            </a:solidFill>
                          </a:endParaRPr>
                        </a:p>
                      </a:txBody>
                      <a:tcPr marL="69651" marR="69651"/>
                    </a:tc>
                    <a:tc>
                      <a:txBody>
                        <a:bodyPr/>
                        <a:lstStyle/>
                        <a:p>
                          <a:pPr algn="r"/>
                          <a:r>
                            <a:rPr lang="lv-LV" sz="1600" dirty="0">
                              <a:solidFill>
                                <a:schemeClr val="tx2"/>
                              </a:solidFill>
                            </a:rPr>
                            <a:t>11</a:t>
                          </a:r>
                          <a:endParaRPr lang="en-US" sz="1600" dirty="0">
                            <a:solidFill>
                              <a:schemeClr val="tx2"/>
                            </a:solidFill>
                          </a:endParaRPr>
                        </a:p>
                      </a:txBody>
                      <a:tcPr marL="69651" marR="69651"/>
                    </a:tc>
                    <a:tc>
                      <a:txBody>
                        <a:bodyPr/>
                        <a:lstStyle/>
                        <a:p>
                          <a:pPr algn="r"/>
                          <a:r>
                            <a:rPr lang="lv-LV" sz="1600" dirty="0">
                              <a:solidFill>
                                <a:schemeClr val="tx2"/>
                              </a:solidFill>
                            </a:rPr>
                            <a:t>6</a:t>
                          </a:r>
                          <a:endParaRPr lang="en-US" sz="1600" dirty="0">
                            <a:solidFill>
                              <a:schemeClr val="tx2"/>
                            </a:solidFill>
                          </a:endParaRPr>
                        </a:p>
                      </a:txBody>
                      <a:tcPr marL="69651" marR="69651"/>
                    </a:tc>
                    <a:tc>
                      <a:txBody>
                        <a:bodyPr/>
                        <a:lstStyle/>
                        <a:p>
                          <a:pPr algn="r"/>
                          <a:r>
                            <a:rPr lang="lv-LV" sz="1600" dirty="0">
                              <a:solidFill>
                                <a:schemeClr val="tx2"/>
                              </a:solidFill>
                            </a:rPr>
                            <a:t>1</a:t>
                          </a:r>
                          <a:endParaRPr lang="en-US" sz="1600" dirty="0">
                            <a:solidFill>
                              <a:schemeClr val="tx2"/>
                            </a:solidFill>
                          </a:endParaRPr>
                        </a:p>
                      </a:txBody>
                      <a:tcPr marL="69651" marR="69651"/>
                    </a:tc>
                    <a:extLst>
                      <a:ext uri="{0D108BD9-81ED-4DB2-BD59-A6C34878D82A}">
                        <a16:rowId xmlns:a16="http://schemas.microsoft.com/office/drawing/2014/main" val="10003"/>
                      </a:ext>
                    </a:extLst>
                  </a:tr>
                  <a:tr h="263970">
                    <a:tc>
                      <a:txBody>
                        <a:bodyPr/>
                        <a:lstStyle/>
                        <a:p>
                          <a:pPr algn="r"/>
                          <a:r>
                            <a:rPr lang="lv-LV" sz="1600" dirty="0">
                              <a:solidFill>
                                <a:schemeClr val="tx2"/>
                              </a:solidFill>
                            </a:rPr>
                            <a:t>4</a:t>
                          </a:r>
                          <a:endParaRPr lang="en-US" sz="1600" dirty="0">
                            <a:solidFill>
                              <a:schemeClr val="tx2"/>
                            </a:solidFill>
                          </a:endParaRPr>
                        </a:p>
                      </a:txBody>
                      <a:tcPr marL="69651" marR="69651"/>
                    </a:tc>
                    <a:tc>
                      <a:txBody>
                        <a:bodyPr/>
                        <a:lstStyle/>
                        <a:p>
                          <a:pPr algn="r"/>
                          <a:r>
                            <a:rPr lang="lv-LV" sz="1600" dirty="0">
                              <a:solidFill>
                                <a:schemeClr val="tx2"/>
                              </a:solidFill>
                            </a:rPr>
                            <a:t>100</a:t>
                          </a:r>
                          <a:endParaRPr lang="en-US" sz="1600" dirty="0">
                            <a:solidFill>
                              <a:schemeClr val="tx2"/>
                            </a:solidFill>
                          </a:endParaRPr>
                        </a:p>
                      </a:txBody>
                      <a:tcPr marL="69651" marR="69651"/>
                    </a:tc>
                    <a:tc>
                      <a:txBody>
                        <a:bodyPr/>
                        <a:lstStyle/>
                        <a:p>
                          <a:pPr algn="r"/>
                          <a:r>
                            <a:rPr lang="lv-LV" sz="1600" dirty="0">
                              <a:solidFill>
                                <a:schemeClr val="tx2"/>
                              </a:solidFill>
                            </a:rPr>
                            <a:t>24</a:t>
                          </a:r>
                          <a:endParaRPr lang="en-US" sz="1600" dirty="0">
                            <a:solidFill>
                              <a:schemeClr val="tx2"/>
                            </a:solidFill>
                          </a:endParaRPr>
                        </a:p>
                      </a:txBody>
                      <a:tcPr marL="69651" marR="69651"/>
                    </a:tc>
                    <a:tc>
                      <a:txBody>
                        <a:bodyPr/>
                        <a:lstStyle/>
                        <a:p>
                          <a:pPr algn="r"/>
                          <a:r>
                            <a:rPr lang="lv-LV" sz="1600" dirty="0">
                              <a:solidFill>
                                <a:schemeClr val="tx2"/>
                              </a:solidFill>
                            </a:rPr>
                            <a:t>3</a:t>
                          </a:r>
                          <a:endParaRPr lang="en-US" sz="1600" dirty="0">
                            <a:solidFill>
                              <a:schemeClr val="tx2"/>
                            </a:solidFill>
                          </a:endParaRPr>
                        </a:p>
                      </a:txBody>
                      <a:tcPr marL="69651" marR="69651"/>
                    </a:tc>
                    <a:extLst>
                      <a:ext uri="{0D108BD9-81ED-4DB2-BD59-A6C34878D82A}">
                        <a16:rowId xmlns:a16="http://schemas.microsoft.com/office/drawing/2014/main" val="10004"/>
                      </a:ext>
                    </a:extLst>
                  </a:tr>
                  <a:tr h="263970">
                    <a:tc>
                      <a:txBody>
                        <a:bodyPr/>
                        <a:lstStyle/>
                        <a:p>
                          <a:pPr algn="r"/>
                          <a:r>
                            <a:rPr lang="lv-LV" sz="1600" dirty="0">
                              <a:solidFill>
                                <a:schemeClr val="tx2"/>
                              </a:solidFill>
                            </a:rPr>
                            <a:t>5</a:t>
                          </a:r>
                          <a:endParaRPr lang="en-US" sz="1600" dirty="0">
                            <a:solidFill>
                              <a:schemeClr val="tx2"/>
                            </a:solidFill>
                          </a:endParaRPr>
                        </a:p>
                      </a:txBody>
                      <a:tcPr marL="69651" marR="69651"/>
                    </a:tc>
                    <a:tc>
                      <a:txBody>
                        <a:bodyPr/>
                        <a:lstStyle/>
                        <a:p>
                          <a:pPr algn="r"/>
                          <a:r>
                            <a:rPr lang="lv-LV" sz="1600" dirty="0">
                              <a:solidFill>
                                <a:schemeClr val="tx2"/>
                              </a:solidFill>
                            </a:rPr>
                            <a:t>101</a:t>
                          </a:r>
                          <a:endParaRPr lang="en-US" sz="1600" dirty="0">
                            <a:solidFill>
                              <a:schemeClr val="tx2"/>
                            </a:solidFill>
                          </a:endParaRPr>
                        </a:p>
                      </a:txBody>
                      <a:tcPr marL="69651" marR="69651"/>
                    </a:tc>
                    <a:tc>
                      <a:txBody>
                        <a:bodyPr/>
                        <a:lstStyle/>
                        <a:p>
                          <a:pPr algn="r"/>
                          <a:r>
                            <a:rPr lang="lv-LV" sz="1600" dirty="0">
                              <a:solidFill>
                                <a:schemeClr val="tx2"/>
                              </a:solidFill>
                            </a:rPr>
                            <a:t>120</a:t>
                          </a:r>
                          <a:endParaRPr lang="en-US" sz="1600" dirty="0">
                            <a:solidFill>
                              <a:schemeClr val="tx2"/>
                            </a:solidFill>
                          </a:endParaRPr>
                        </a:p>
                      </a:txBody>
                      <a:tcPr marL="69651" marR="69651"/>
                    </a:tc>
                    <a:tc>
                      <a:txBody>
                        <a:bodyPr/>
                        <a:lstStyle/>
                        <a:p>
                          <a:pPr algn="r"/>
                          <a:r>
                            <a:rPr lang="lv-LV" sz="1600" dirty="0">
                              <a:solidFill>
                                <a:schemeClr val="tx2"/>
                              </a:solidFill>
                            </a:rPr>
                            <a:t>3</a:t>
                          </a:r>
                          <a:endParaRPr lang="en-US" sz="1600" dirty="0">
                            <a:solidFill>
                              <a:schemeClr val="tx2"/>
                            </a:solidFill>
                          </a:endParaRPr>
                        </a:p>
                      </a:txBody>
                      <a:tcPr marL="69651" marR="69651"/>
                    </a:tc>
                    <a:extLst>
                      <a:ext uri="{0D108BD9-81ED-4DB2-BD59-A6C34878D82A}">
                        <a16:rowId xmlns:a16="http://schemas.microsoft.com/office/drawing/2014/main" val="10005"/>
                      </a:ext>
                    </a:extLst>
                  </a:tr>
                  <a:tr h="263970">
                    <a:tc>
                      <a:txBody>
                        <a:bodyPr/>
                        <a:lstStyle/>
                        <a:p>
                          <a:pPr algn="r"/>
                          <a:r>
                            <a:rPr lang="lv-LV" sz="1600" dirty="0">
                              <a:solidFill>
                                <a:schemeClr val="tx2"/>
                              </a:solidFill>
                            </a:rPr>
                            <a:t>6</a:t>
                          </a:r>
                          <a:endParaRPr lang="en-US" sz="1600" dirty="0">
                            <a:solidFill>
                              <a:schemeClr val="tx2"/>
                            </a:solidFill>
                          </a:endParaRPr>
                        </a:p>
                      </a:txBody>
                      <a:tcPr marL="69651" marR="69651"/>
                    </a:tc>
                    <a:tc>
                      <a:txBody>
                        <a:bodyPr/>
                        <a:lstStyle/>
                        <a:p>
                          <a:pPr algn="r"/>
                          <a:r>
                            <a:rPr lang="lv-LV" sz="1600" dirty="0">
                              <a:solidFill>
                                <a:schemeClr val="tx2"/>
                              </a:solidFill>
                            </a:rPr>
                            <a:t>110</a:t>
                          </a:r>
                          <a:endParaRPr lang="en-US" sz="1600" dirty="0">
                            <a:solidFill>
                              <a:schemeClr val="tx2"/>
                            </a:solidFill>
                          </a:endParaRPr>
                        </a:p>
                      </a:txBody>
                      <a:tcPr marL="69651" marR="69651"/>
                    </a:tc>
                    <a:tc>
                      <a:txBody>
                        <a:bodyPr/>
                        <a:lstStyle/>
                        <a:p>
                          <a:pPr algn="r"/>
                          <a:r>
                            <a:rPr lang="lv-LV" sz="1600" dirty="0">
                              <a:solidFill>
                                <a:schemeClr val="tx2"/>
                              </a:solidFill>
                            </a:rPr>
                            <a:t>720</a:t>
                          </a:r>
                          <a:endParaRPr lang="en-US" sz="1600" dirty="0">
                            <a:solidFill>
                              <a:schemeClr val="tx2"/>
                            </a:solidFill>
                          </a:endParaRPr>
                        </a:p>
                      </a:txBody>
                      <a:tcPr marL="69651" marR="69651"/>
                    </a:tc>
                    <a:tc>
                      <a:txBody>
                        <a:bodyPr/>
                        <a:lstStyle/>
                        <a:p>
                          <a:pPr algn="r"/>
                          <a:r>
                            <a:rPr lang="lv-LV" sz="1600" dirty="0">
                              <a:solidFill>
                                <a:schemeClr val="tx2"/>
                              </a:solidFill>
                            </a:rPr>
                            <a:t>4</a:t>
                          </a:r>
                          <a:endParaRPr lang="en-US" sz="1600" dirty="0">
                            <a:solidFill>
                              <a:schemeClr val="tx2"/>
                            </a:solidFill>
                          </a:endParaRPr>
                        </a:p>
                      </a:txBody>
                      <a:tcPr marL="69651" marR="69651"/>
                    </a:tc>
                    <a:extLst>
                      <a:ext uri="{0D108BD9-81ED-4DB2-BD59-A6C34878D82A}">
                        <a16:rowId xmlns:a16="http://schemas.microsoft.com/office/drawing/2014/main" val="10006"/>
                      </a:ext>
                    </a:extLst>
                  </a:tr>
                  <a:tr h="263970">
                    <a:tc>
                      <a:txBody>
                        <a:bodyPr/>
                        <a:lstStyle/>
                        <a:p>
                          <a:pPr algn="r"/>
                          <a:r>
                            <a:rPr lang="lv-LV" sz="1600" dirty="0">
                              <a:solidFill>
                                <a:schemeClr val="tx2"/>
                              </a:solidFill>
                            </a:rPr>
                            <a:t>7</a:t>
                          </a:r>
                          <a:endParaRPr lang="en-US" sz="1600" dirty="0">
                            <a:solidFill>
                              <a:schemeClr val="tx2"/>
                            </a:solidFill>
                          </a:endParaRPr>
                        </a:p>
                      </a:txBody>
                      <a:tcPr marL="69651" marR="69651"/>
                    </a:tc>
                    <a:tc>
                      <a:txBody>
                        <a:bodyPr/>
                        <a:lstStyle/>
                        <a:p>
                          <a:pPr algn="r"/>
                          <a:r>
                            <a:rPr lang="lv-LV" sz="1600" dirty="0">
                              <a:solidFill>
                                <a:schemeClr val="tx2"/>
                              </a:solidFill>
                            </a:rPr>
                            <a:t>111</a:t>
                          </a:r>
                          <a:endParaRPr lang="en-US" sz="1600" dirty="0">
                            <a:solidFill>
                              <a:schemeClr val="tx2"/>
                            </a:solidFill>
                          </a:endParaRPr>
                        </a:p>
                      </a:txBody>
                      <a:tcPr marL="69651" marR="69651"/>
                    </a:tc>
                    <a:tc>
                      <a:txBody>
                        <a:bodyPr/>
                        <a:lstStyle/>
                        <a:p>
                          <a:pPr algn="r"/>
                          <a:r>
                            <a:rPr lang="lv-LV" sz="1600" dirty="0">
                              <a:solidFill>
                                <a:schemeClr val="tx2"/>
                              </a:solidFill>
                            </a:rPr>
                            <a:t>5040</a:t>
                          </a:r>
                          <a:endParaRPr lang="en-US" sz="1600" dirty="0">
                            <a:solidFill>
                              <a:schemeClr val="tx2"/>
                            </a:solidFill>
                          </a:endParaRPr>
                        </a:p>
                      </a:txBody>
                      <a:tcPr marL="69651" marR="69651"/>
                    </a:tc>
                    <a:tc>
                      <a:txBody>
                        <a:bodyPr/>
                        <a:lstStyle/>
                        <a:p>
                          <a:pPr algn="r"/>
                          <a:r>
                            <a:rPr lang="lv-LV" sz="1600" dirty="0">
                              <a:solidFill>
                                <a:schemeClr val="tx2"/>
                              </a:solidFill>
                            </a:rPr>
                            <a:t>4</a:t>
                          </a:r>
                          <a:endParaRPr lang="en-US" sz="1600" dirty="0">
                            <a:solidFill>
                              <a:schemeClr val="tx2"/>
                            </a:solidFill>
                          </a:endParaRPr>
                        </a:p>
                      </a:txBody>
                      <a:tcPr marL="69651" marR="69651"/>
                    </a:tc>
                    <a:extLst>
                      <a:ext uri="{0D108BD9-81ED-4DB2-BD59-A6C34878D82A}">
                        <a16:rowId xmlns:a16="http://schemas.microsoft.com/office/drawing/2014/main" val="10007"/>
                      </a:ext>
                    </a:extLst>
                  </a:tr>
                  <a:tr h="263970">
                    <a:tc>
                      <a:txBody>
                        <a:bodyPr/>
                        <a:lstStyle/>
                        <a:p>
                          <a:pPr algn="r"/>
                          <a:r>
                            <a:rPr lang="lv-LV" sz="1600" dirty="0">
                              <a:solidFill>
                                <a:schemeClr val="tx2"/>
                              </a:solidFill>
                            </a:rPr>
                            <a:t>8</a:t>
                          </a:r>
                          <a:endParaRPr lang="en-US" sz="1600" dirty="0">
                            <a:solidFill>
                              <a:schemeClr val="tx2"/>
                            </a:solidFill>
                          </a:endParaRPr>
                        </a:p>
                      </a:txBody>
                      <a:tcPr marL="69651" marR="69651"/>
                    </a:tc>
                    <a:tc>
                      <a:txBody>
                        <a:bodyPr/>
                        <a:lstStyle/>
                        <a:p>
                          <a:pPr algn="r"/>
                          <a:r>
                            <a:rPr lang="lv-LV" sz="1600" dirty="0">
                              <a:solidFill>
                                <a:schemeClr val="tx2"/>
                              </a:solidFill>
                            </a:rPr>
                            <a:t>1000</a:t>
                          </a:r>
                          <a:endParaRPr lang="en-US" sz="1600" dirty="0">
                            <a:solidFill>
                              <a:schemeClr val="tx2"/>
                            </a:solidFill>
                          </a:endParaRPr>
                        </a:p>
                      </a:txBody>
                      <a:tcPr marL="69651" marR="69651"/>
                    </a:tc>
                    <a:tc>
                      <a:txBody>
                        <a:bodyPr/>
                        <a:lstStyle/>
                        <a:p>
                          <a:pPr algn="r"/>
                          <a:r>
                            <a:rPr lang="lv-LV" sz="1600" dirty="0">
                              <a:solidFill>
                                <a:schemeClr val="tx2"/>
                              </a:solidFill>
                            </a:rPr>
                            <a:t>40320</a:t>
                          </a:r>
                          <a:endParaRPr lang="en-US" sz="1600" dirty="0">
                            <a:solidFill>
                              <a:schemeClr val="tx2"/>
                            </a:solidFill>
                          </a:endParaRPr>
                        </a:p>
                      </a:txBody>
                      <a:tcPr marL="69651" marR="69651"/>
                    </a:tc>
                    <a:tc>
                      <a:txBody>
                        <a:bodyPr/>
                        <a:lstStyle/>
                        <a:p>
                          <a:pPr algn="r"/>
                          <a:r>
                            <a:rPr lang="lv-LV" sz="1600" dirty="0">
                              <a:solidFill>
                                <a:schemeClr val="tx2"/>
                              </a:solidFill>
                            </a:rPr>
                            <a:t>7</a:t>
                          </a:r>
                          <a:endParaRPr lang="en-US" sz="1600" dirty="0">
                            <a:solidFill>
                              <a:schemeClr val="tx2"/>
                            </a:solidFill>
                          </a:endParaRPr>
                        </a:p>
                      </a:txBody>
                      <a:tcPr marL="69651" marR="69651"/>
                    </a:tc>
                    <a:extLst>
                      <a:ext uri="{0D108BD9-81ED-4DB2-BD59-A6C34878D82A}">
                        <a16:rowId xmlns:a16="http://schemas.microsoft.com/office/drawing/2014/main" val="10008"/>
                      </a:ext>
                    </a:extLst>
                  </a:tr>
                  <a:tr h="0">
                    <a:tc>
                      <a:txBody>
                        <a:bodyPr/>
                        <a:lstStyle/>
                        <a:p>
                          <a:pPr algn="r"/>
                          <a:r>
                            <a:rPr lang="lv-LV" sz="1600" dirty="0">
                              <a:solidFill>
                                <a:schemeClr val="tx2"/>
                              </a:solidFill>
                            </a:rPr>
                            <a:t>9</a:t>
                          </a:r>
                          <a:endParaRPr lang="en-US" sz="1600" dirty="0">
                            <a:solidFill>
                              <a:schemeClr val="tx2"/>
                            </a:solidFill>
                          </a:endParaRPr>
                        </a:p>
                      </a:txBody>
                      <a:tcPr marL="69651" marR="69651"/>
                    </a:tc>
                    <a:tc>
                      <a:txBody>
                        <a:bodyPr/>
                        <a:lstStyle/>
                        <a:p>
                          <a:pPr algn="r"/>
                          <a:r>
                            <a:rPr lang="lv-LV" sz="1600" dirty="0">
                              <a:solidFill>
                                <a:schemeClr val="tx2"/>
                              </a:solidFill>
                            </a:rPr>
                            <a:t>1001</a:t>
                          </a:r>
                          <a:endParaRPr lang="en-US" sz="1600" dirty="0">
                            <a:solidFill>
                              <a:schemeClr val="tx2"/>
                            </a:solidFill>
                          </a:endParaRPr>
                        </a:p>
                      </a:txBody>
                      <a:tcPr marL="69651" marR="69651"/>
                    </a:tc>
                    <a:tc>
                      <a:txBody>
                        <a:bodyPr/>
                        <a:lstStyle/>
                        <a:p>
                          <a:pPr algn="r"/>
                          <a:r>
                            <a:rPr lang="en-US" sz="1600" dirty="0">
                              <a:solidFill>
                                <a:schemeClr val="tx2"/>
                              </a:solidFill>
                            </a:rPr>
                            <a:t>362880</a:t>
                          </a:r>
                        </a:p>
                      </a:txBody>
                      <a:tcPr marL="69651" marR="69651"/>
                    </a:tc>
                    <a:tc>
                      <a:txBody>
                        <a:bodyPr/>
                        <a:lstStyle/>
                        <a:p>
                          <a:pPr algn="r"/>
                          <a:r>
                            <a:rPr lang="lv-LV" sz="1600" dirty="0">
                              <a:solidFill>
                                <a:schemeClr val="tx2"/>
                              </a:solidFill>
                            </a:rPr>
                            <a:t>7</a:t>
                          </a:r>
                          <a:endParaRPr lang="en-US" sz="1600" dirty="0">
                            <a:solidFill>
                              <a:schemeClr val="tx2"/>
                            </a:solidFill>
                          </a:endParaRPr>
                        </a:p>
                      </a:txBody>
                      <a:tcPr marL="69651" marR="69651"/>
                    </a:tc>
                    <a:extLst>
                      <a:ext uri="{0D108BD9-81ED-4DB2-BD59-A6C34878D82A}">
                        <a16:rowId xmlns:a16="http://schemas.microsoft.com/office/drawing/2014/main" val="10009"/>
                      </a:ext>
                    </a:extLst>
                  </a:tr>
                  <a:tr h="0">
                    <a:tc>
                      <a:txBody>
                        <a:bodyPr/>
                        <a:lstStyle/>
                        <a:p>
                          <a:pPr algn="r"/>
                          <a:r>
                            <a:rPr lang="lv-LV" sz="1600" dirty="0">
                              <a:solidFill>
                                <a:schemeClr val="tx2"/>
                              </a:solidFill>
                            </a:rPr>
                            <a:t>10</a:t>
                          </a:r>
                          <a:endParaRPr lang="en-US" sz="1600" dirty="0">
                            <a:solidFill>
                              <a:schemeClr val="tx2"/>
                            </a:solidFill>
                          </a:endParaRPr>
                        </a:p>
                      </a:txBody>
                      <a:tcPr marL="69651" marR="69651"/>
                    </a:tc>
                    <a:tc>
                      <a:txBody>
                        <a:bodyPr/>
                        <a:lstStyle/>
                        <a:p>
                          <a:pPr algn="r"/>
                          <a:r>
                            <a:rPr lang="lv-LV" sz="1600" dirty="0">
                              <a:solidFill>
                                <a:schemeClr val="tx2"/>
                              </a:solidFill>
                            </a:rPr>
                            <a:t>1010</a:t>
                          </a:r>
                          <a:endParaRPr lang="en-US" sz="1600" dirty="0">
                            <a:solidFill>
                              <a:schemeClr val="tx2"/>
                            </a:solidFill>
                          </a:endParaRPr>
                        </a:p>
                      </a:txBody>
                      <a:tcPr marL="69651" marR="69651"/>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dirty="0">
                              <a:solidFill>
                                <a:schemeClr val="tx2"/>
                              </a:solidFill>
                            </a:rPr>
                            <a:t>362880</a:t>
                          </a:r>
                          <a:r>
                            <a:rPr lang="lv-LV" sz="1600" dirty="0">
                              <a:solidFill>
                                <a:schemeClr val="tx2"/>
                              </a:solidFill>
                            </a:rPr>
                            <a:t>0</a:t>
                          </a:r>
                          <a:endParaRPr lang="en-US" sz="1600" dirty="0">
                            <a:solidFill>
                              <a:schemeClr val="tx2"/>
                            </a:solidFill>
                          </a:endParaRPr>
                        </a:p>
                      </a:txBody>
                      <a:tcPr marL="69651" marR="69651"/>
                    </a:tc>
                    <a:tc>
                      <a:txBody>
                        <a:bodyPr/>
                        <a:lstStyle/>
                        <a:p>
                          <a:pPr algn="r"/>
                          <a:r>
                            <a:rPr lang="lv-LV" sz="1600" dirty="0">
                              <a:solidFill>
                                <a:schemeClr val="tx2"/>
                              </a:solidFill>
                            </a:rPr>
                            <a:t>8</a:t>
                          </a:r>
                          <a:endParaRPr lang="en-US" sz="1600" dirty="0">
                            <a:solidFill>
                              <a:schemeClr val="tx2"/>
                            </a:solidFill>
                          </a:endParaRPr>
                        </a:p>
                      </a:txBody>
                      <a:tcPr marL="69651" marR="69651"/>
                    </a:tc>
                    <a:extLst>
                      <a:ext uri="{0D108BD9-81ED-4DB2-BD59-A6C34878D82A}">
                        <a16:rowId xmlns:a16="http://schemas.microsoft.com/office/drawing/2014/main" val="10010"/>
                      </a:ext>
                    </a:extLst>
                  </a:tr>
                  <a:tr h="0">
                    <a:tc>
                      <a:txBody>
                        <a:bodyPr/>
                        <a:lstStyle/>
                        <a:p>
                          <a:pPr algn="r"/>
                          <a:r>
                            <a:rPr lang="lv-LV" sz="1600" dirty="0">
                              <a:solidFill>
                                <a:schemeClr val="tx2"/>
                              </a:solidFill>
                            </a:rPr>
                            <a:t>11</a:t>
                          </a:r>
                          <a:endParaRPr lang="en-US" sz="1600" dirty="0">
                            <a:solidFill>
                              <a:schemeClr val="tx2"/>
                            </a:solidFill>
                          </a:endParaRPr>
                        </a:p>
                      </a:txBody>
                      <a:tcPr marL="69651" marR="69651"/>
                    </a:tc>
                    <a:tc>
                      <a:txBody>
                        <a:bodyPr/>
                        <a:lstStyle/>
                        <a:p>
                          <a:pPr algn="r"/>
                          <a:r>
                            <a:rPr lang="lv-LV" sz="1600" dirty="0">
                              <a:solidFill>
                                <a:schemeClr val="tx2"/>
                              </a:solidFill>
                            </a:rPr>
                            <a:t>1011</a:t>
                          </a:r>
                          <a:endParaRPr lang="en-US" sz="1600" dirty="0">
                            <a:solidFill>
                              <a:schemeClr val="tx2"/>
                            </a:solidFill>
                          </a:endParaRPr>
                        </a:p>
                      </a:txBody>
                      <a:tcPr marL="69651" marR="69651"/>
                    </a:tc>
                    <a:tc>
                      <a:txBody>
                        <a:bodyPr/>
                        <a:lstStyle/>
                        <a:p>
                          <a:pPr algn="r"/>
                          <a:r>
                            <a:rPr lang="en-US" sz="1600" dirty="0">
                              <a:solidFill>
                                <a:schemeClr val="tx2"/>
                              </a:solidFill>
                            </a:rPr>
                            <a:t>39916800</a:t>
                          </a:r>
                        </a:p>
                      </a:txBody>
                      <a:tcPr marL="69651" marR="69651"/>
                    </a:tc>
                    <a:tc>
                      <a:txBody>
                        <a:bodyPr/>
                        <a:lstStyle/>
                        <a:p>
                          <a:pPr algn="r"/>
                          <a:r>
                            <a:rPr lang="lv-LV" sz="1600" dirty="0">
                              <a:solidFill>
                                <a:schemeClr val="tx2"/>
                              </a:solidFill>
                            </a:rPr>
                            <a:t>8</a:t>
                          </a:r>
                          <a:endParaRPr lang="en-US" sz="1600" dirty="0">
                            <a:solidFill>
                              <a:schemeClr val="tx2"/>
                            </a:solidFill>
                          </a:endParaRPr>
                        </a:p>
                      </a:txBody>
                      <a:tcPr marL="69651" marR="69651"/>
                    </a:tc>
                    <a:extLst>
                      <a:ext uri="{0D108BD9-81ED-4DB2-BD59-A6C34878D82A}">
                        <a16:rowId xmlns:a16="http://schemas.microsoft.com/office/drawing/2014/main" val="10011"/>
                      </a:ext>
                    </a:extLst>
                  </a:tr>
                  <a:tr h="0">
                    <a:tc>
                      <a:txBody>
                        <a:bodyPr/>
                        <a:lstStyle/>
                        <a:p>
                          <a:pPr algn="r"/>
                          <a:r>
                            <a:rPr lang="lv-LV" sz="1600" dirty="0">
                              <a:solidFill>
                                <a:schemeClr val="tx2"/>
                              </a:solidFill>
                            </a:rPr>
                            <a:t>12</a:t>
                          </a:r>
                          <a:endParaRPr lang="en-US" sz="1600" dirty="0">
                            <a:solidFill>
                              <a:schemeClr val="tx2"/>
                            </a:solidFill>
                          </a:endParaRPr>
                        </a:p>
                      </a:txBody>
                      <a:tcPr marL="69651" marR="69651"/>
                    </a:tc>
                    <a:tc>
                      <a:txBody>
                        <a:bodyPr/>
                        <a:lstStyle/>
                        <a:p>
                          <a:pPr algn="r"/>
                          <a:r>
                            <a:rPr lang="lv-LV" sz="1600" dirty="0">
                              <a:solidFill>
                                <a:schemeClr val="tx2"/>
                              </a:solidFill>
                            </a:rPr>
                            <a:t>1100</a:t>
                          </a:r>
                          <a:endParaRPr lang="en-US" sz="1600" dirty="0">
                            <a:solidFill>
                              <a:schemeClr val="tx2"/>
                            </a:solidFill>
                          </a:endParaRPr>
                        </a:p>
                      </a:txBody>
                      <a:tcPr marL="69651" marR="69651"/>
                    </a:tc>
                    <a:tc>
                      <a:txBody>
                        <a:bodyPr/>
                        <a:lstStyle/>
                        <a:p>
                          <a:pPr algn="r"/>
                          <a:r>
                            <a:rPr lang="en-US" sz="1600" dirty="0">
                              <a:solidFill>
                                <a:schemeClr val="tx2"/>
                              </a:solidFill>
                            </a:rPr>
                            <a:t>479001600</a:t>
                          </a:r>
                        </a:p>
                      </a:txBody>
                      <a:tcPr marL="69651" marR="69651"/>
                    </a:tc>
                    <a:tc>
                      <a:txBody>
                        <a:bodyPr/>
                        <a:lstStyle/>
                        <a:p>
                          <a:pPr algn="r"/>
                          <a:r>
                            <a:rPr lang="lv-LV" sz="1600" dirty="0">
                              <a:solidFill>
                                <a:schemeClr val="tx2"/>
                              </a:solidFill>
                            </a:rPr>
                            <a:t>10</a:t>
                          </a:r>
                          <a:endParaRPr lang="en-US" sz="1600" dirty="0">
                            <a:solidFill>
                              <a:schemeClr val="tx2"/>
                            </a:solidFill>
                          </a:endParaRPr>
                        </a:p>
                      </a:txBody>
                      <a:tcPr marL="69651" marR="69651"/>
                    </a:tc>
                    <a:extLst>
                      <a:ext uri="{0D108BD9-81ED-4DB2-BD59-A6C34878D82A}">
                        <a16:rowId xmlns:a16="http://schemas.microsoft.com/office/drawing/2014/main" val="10012"/>
                      </a:ext>
                    </a:extLst>
                  </a:tr>
                </a:tbl>
              </a:graphicData>
            </a:graphic>
          </p:graphicFrame>
        </mc:Choice>
        <mc:Fallback xmlns="">
          <p:graphicFrame>
            <p:nvGraphicFramePr>
              <p:cNvPr id="5" name="Content Placeholder 4"/>
              <p:cNvGraphicFramePr>
                <a:graphicFrameLocks noGrp="1"/>
              </p:cNvGraphicFramePr>
              <p:nvPr>
                <p:ph idx="1"/>
                <p:extLst>
                  <p:ext uri="{D42A27DB-BD31-4B8C-83A1-F6EECF244321}">
                    <p14:modId xmlns:p14="http://schemas.microsoft.com/office/powerpoint/2010/main" val="3401112700"/>
                  </p:ext>
                </p:extLst>
              </p:nvPr>
            </p:nvGraphicFramePr>
            <p:xfrm>
              <a:off x="347663" y="581541"/>
              <a:ext cx="4105758" cy="4358640"/>
            </p:xfrm>
            <a:graphic>
              <a:graphicData uri="http://schemas.openxmlformats.org/drawingml/2006/table">
                <a:tbl>
                  <a:tblPr firstRow="1" bandRow="1">
                    <a:tableStyleId>{5C22544A-7EE6-4342-B048-85BDC9FD1C3A}</a:tableStyleId>
                  </a:tblPr>
                  <a:tblGrid>
                    <a:gridCol w="785746"/>
                    <a:gridCol w="928675"/>
                    <a:gridCol w="1364898"/>
                    <a:gridCol w="1026439"/>
                  </a:tblGrid>
                  <a:tr h="335280">
                    <a:tc>
                      <a:txBody>
                        <a:bodyPr/>
                        <a:lstStyle/>
                        <a:p>
                          <a:endParaRPr lang="en-US"/>
                        </a:p>
                      </a:txBody>
                      <a:tcPr marL="69651" marR="69651">
                        <a:blipFill rotWithShape="0">
                          <a:blip r:embed="rId2"/>
                          <a:stretch>
                            <a:fillRect l="-1550" t="-1818" r="-425581" b="-1223636"/>
                          </a:stretch>
                        </a:blipFill>
                      </a:tcPr>
                    </a:tc>
                    <a:tc>
                      <a:txBody>
                        <a:bodyPr/>
                        <a:lstStyle/>
                        <a:p>
                          <a:endParaRPr lang="en-US"/>
                        </a:p>
                      </a:txBody>
                      <a:tcPr marL="69651" marR="69651">
                        <a:blipFill rotWithShape="0">
                          <a:blip r:embed="rId2"/>
                          <a:stretch>
                            <a:fillRect l="-86184" t="-1818" r="-261184" b="-1223636"/>
                          </a:stretch>
                        </a:blipFill>
                      </a:tcPr>
                    </a:tc>
                    <a:tc>
                      <a:txBody>
                        <a:bodyPr/>
                        <a:lstStyle/>
                        <a:p>
                          <a:endParaRPr lang="en-US"/>
                        </a:p>
                      </a:txBody>
                      <a:tcPr marL="69651" marR="69651">
                        <a:blipFill rotWithShape="0">
                          <a:blip r:embed="rId2"/>
                          <a:stretch>
                            <a:fillRect l="-125778" t="-1818" r="-76444" b="-1223636"/>
                          </a:stretch>
                        </a:blipFill>
                      </a:tcPr>
                    </a:tc>
                    <a:tc>
                      <a:txBody>
                        <a:bodyPr/>
                        <a:lstStyle/>
                        <a:p>
                          <a:endParaRPr lang="en-US"/>
                        </a:p>
                      </a:txBody>
                      <a:tcPr marL="69651" marR="69651">
                        <a:blipFill rotWithShape="0">
                          <a:blip r:embed="rId2"/>
                          <a:stretch>
                            <a:fillRect l="-302381" t="-1818" r="-2381" b="-1223636"/>
                          </a:stretch>
                        </a:blipFill>
                      </a:tcPr>
                    </a:tc>
                  </a:tr>
                  <a:tr h="335280">
                    <a:tc>
                      <a:txBody>
                        <a:bodyPr/>
                        <a:lstStyle/>
                        <a:p>
                          <a:pPr algn="r"/>
                          <a:r>
                            <a:rPr lang="lv-LV" sz="1600" dirty="0" smtClean="0">
                              <a:solidFill>
                                <a:schemeClr val="tx2"/>
                              </a:solidFill>
                            </a:rPr>
                            <a:t>1</a:t>
                          </a:r>
                          <a:endParaRPr lang="en-US" sz="1600" dirty="0">
                            <a:solidFill>
                              <a:schemeClr val="tx2"/>
                            </a:solidFill>
                          </a:endParaRPr>
                        </a:p>
                      </a:txBody>
                      <a:tcPr marL="69651" marR="69651"/>
                    </a:tc>
                    <a:tc>
                      <a:txBody>
                        <a:bodyPr/>
                        <a:lstStyle/>
                        <a:p>
                          <a:pPr algn="r"/>
                          <a:r>
                            <a:rPr lang="lv-LV" sz="1600" dirty="0" smtClean="0">
                              <a:solidFill>
                                <a:schemeClr val="tx2"/>
                              </a:solidFill>
                            </a:rPr>
                            <a:t>1</a:t>
                          </a:r>
                          <a:endParaRPr lang="en-US" sz="1600" dirty="0">
                            <a:solidFill>
                              <a:schemeClr val="tx2"/>
                            </a:solidFill>
                          </a:endParaRPr>
                        </a:p>
                      </a:txBody>
                      <a:tcPr marL="69651" marR="69651"/>
                    </a:tc>
                    <a:tc>
                      <a:txBody>
                        <a:bodyPr/>
                        <a:lstStyle/>
                        <a:p>
                          <a:pPr algn="r"/>
                          <a:r>
                            <a:rPr lang="lv-LV" sz="1600" dirty="0" smtClean="0">
                              <a:solidFill>
                                <a:schemeClr val="tx2"/>
                              </a:solidFill>
                            </a:rPr>
                            <a:t>1</a:t>
                          </a:r>
                          <a:endParaRPr lang="en-US" sz="1600" dirty="0">
                            <a:solidFill>
                              <a:schemeClr val="tx2"/>
                            </a:solidFill>
                          </a:endParaRPr>
                        </a:p>
                      </a:txBody>
                      <a:tcPr marL="69651" marR="69651"/>
                    </a:tc>
                    <a:tc>
                      <a:txBody>
                        <a:bodyPr/>
                        <a:lstStyle/>
                        <a:p>
                          <a:pPr algn="r"/>
                          <a:r>
                            <a:rPr lang="lv-LV" sz="1600" dirty="0" smtClean="0">
                              <a:solidFill>
                                <a:schemeClr val="tx2"/>
                              </a:solidFill>
                            </a:rPr>
                            <a:t>0</a:t>
                          </a:r>
                          <a:endParaRPr lang="en-US" sz="1600" dirty="0">
                            <a:solidFill>
                              <a:schemeClr val="tx2"/>
                            </a:solidFill>
                          </a:endParaRPr>
                        </a:p>
                      </a:txBody>
                      <a:tcPr marL="69651" marR="69651"/>
                    </a:tc>
                  </a:tr>
                  <a:tr h="335280">
                    <a:tc>
                      <a:txBody>
                        <a:bodyPr/>
                        <a:lstStyle/>
                        <a:p>
                          <a:pPr algn="r"/>
                          <a:r>
                            <a:rPr lang="lv-LV" sz="1600" dirty="0" smtClean="0">
                              <a:solidFill>
                                <a:schemeClr val="tx2"/>
                              </a:solidFill>
                            </a:rPr>
                            <a:t>2</a:t>
                          </a:r>
                          <a:endParaRPr lang="en-US" sz="1600" dirty="0">
                            <a:solidFill>
                              <a:schemeClr val="tx2"/>
                            </a:solidFill>
                          </a:endParaRPr>
                        </a:p>
                      </a:txBody>
                      <a:tcPr marL="69651" marR="69651"/>
                    </a:tc>
                    <a:tc>
                      <a:txBody>
                        <a:bodyPr/>
                        <a:lstStyle/>
                        <a:p>
                          <a:pPr algn="r"/>
                          <a:r>
                            <a:rPr lang="lv-LV" sz="1600" dirty="0" smtClean="0">
                              <a:solidFill>
                                <a:schemeClr val="tx2"/>
                              </a:solidFill>
                            </a:rPr>
                            <a:t>10</a:t>
                          </a:r>
                          <a:endParaRPr lang="en-US" sz="1600" dirty="0">
                            <a:solidFill>
                              <a:schemeClr val="tx2"/>
                            </a:solidFill>
                          </a:endParaRPr>
                        </a:p>
                      </a:txBody>
                      <a:tcPr marL="69651" marR="69651"/>
                    </a:tc>
                    <a:tc>
                      <a:txBody>
                        <a:bodyPr/>
                        <a:lstStyle/>
                        <a:p>
                          <a:pPr algn="r"/>
                          <a:r>
                            <a:rPr lang="lv-LV" sz="1600" dirty="0" smtClean="0">
                              <a:solidFill>
                                <a:schemeClr val="tx2"/>
                              </a:solidFill>
                            </a:rPr>
                            <a:t>2</a:t>
                          </a:r>
                          <a:endParaRPr lang="en-US" sz="1600" dirty="0">
                            <a:solidFill>
                              <a:schemeClr val="tx2"/>
                            </a:solidFill>
                          </a:endParaRPr>
                        </a:p>
                      </a:txBody>
                      <a:tcPr marL="69651" marR="69651"/>
                    </a:tc>
                    <a:tc>
                      <a:txBody>
                        <a:bodyPr/>
                        <a:lstStyle/>
                        <a:p>
                          <a:pPr algn="r"/>
                          <a:r>
                            <a:rPr lang="lv-LV" sz="1600" dirty="0" smtClean="0">
                              <a:solidFill>
                                <a:schemeClr val="tx2"/>
                              </a:solidFill>
                            </a:rPr>
                            <a:t>1</a:t>
                          </a:r>
                          <a:endParaRPr lang="en-US" sz="1600" dirty="0">
                            <a:solidFill>
                              <a:schemeClr val="tx2"/>
                            </a:solidFill>
                          </a:endParaRPr>
                        </a:p>
                      </a:txBody>
                      <a:tcPr marL="69651" marR="69651"/>
                    </a:tc>
                  </a:tr>
                  <a:tr h="335280">
                    <a:tc>
                      <a:txBody>
                        <a:bodyPr/>
                        <a:lstStyle/>
                        <a:p>
                          <a:pPr algn="r"/>
                          <a:r>
                            <a:rPr lang="lv-LV" sz="1600" dirty="0" smtClean="0">
                              <a:solidFill>
                                <a:schemeClr val="tx2"/>
                              </a:solidFill>
                            </a:rPr>
                            <a:t>3</a:t>
                          </a:r>
                          <a:endParaRPr lang="en-US" sz="1600" dirty="0">
                            <a:solidFill>
                              <a:schemeClr val="tx2"/>
                            </a:solidFill>
                          </a:endParaRPr>
                        </a:p>
                      </a:txBody>
                      <a:tcPr marL="69651" marR="69651"/>
                    </a:tc>
                    <a:tc>
                      <a:txBody>
                        <a:bodyPr/>
                        <a:lstStyle/>
                        <a:p>
                          <a:pPr algn="r"/>
                          <a:r>
                            <a:rPr lang="lv-LV" sz="1600" dirty="0" smtClean="0">
                              <a:solidFill>
                                <a:schemeClr val="tx2"/>
                              </a:solidFill>
                            </a:rPr>
                            <a:t>11</a:t>
                          </a:r>
                          <a:endParaRPr lang="en-US" sz="1600" dirty="0">
                            <a:solidFill>
                              <a:schemeClr val="tx2"/>
                            </a:solidFill>
                          </a:endParaRPr>
                        </a:p>
                      </a:txBody>
                      <a:tcPr marL="69651" marR="69651"/>
                    </a:tc>
                    <a:tc>
                      <a:txBody>
                        <a:bodyPr/>
                        <a:lstStyle/>
                        <a:p>
                          <a:pPr algn="r"/>
                          <a:r>
                            <a:rPr lang="lv-LV" sz="1600" dirty="0" smtClean="0">
                              <a:solidFill>
                                <a:schemeClr val="tx2"/>
                              </a:solidFill>
                            </a:rPr>
                            <a:t>6</a:t>
                          </a:r>
                          <a:endParaRPr lang="en-US" sz="1600" dirty="0">
                            <a:solidFill>
                              <a:schemeClr val="tx2"/>
                            </a:solidFill>
                          </a:endParaRPr>
                        </a:p>
                      </a:txBody>
                      <a:tcPr marL="69651" marR="69651"/>
                    </a:tc>
                    <a:tc>
                      <a:txBody>
                        <a:bodyPr/>
                        <a:lstStyle/>
                        <a:p>
                          <a:pPr algn="r"/>
                          <a:r>
                            <a:rPr lang="lv-LV" sz="1600" dirty="0" smtClean="0">
                              <a:solidFill>
                                <a:schemeClr val="tx2"/>
                              </a:solidFill>
                            </a:rPr>
                            <a:t>1</a:t>
                          </a:r>
                          <a:endParaRPr lang="en-US" sz="1600" dirty="0">
                            <a:solidFill>
                              <a:schemeClr val="tx2"/>
                            </a:solidFill>
                          </a:endParaRPr>
                        </a:p>
                      </a:txBody>
                      <a:tcPr marL="69651" marR="69651"/>
                    </a:tc>
                  </a:tr>
                  <a:tr h="335280">
                    <a:tc>
                      <a:txBody>
                        <a:bodyPr/>
                        <a:lstStyle/>
                        <a:p>
                          <a:pPr algn="r"/>
                          <a:r>
                            <a:rPr lang="lv-LV" sz="1600" dirty="0" smtClean="0">
                              <a:solidFill>
                                <a:schemeClr val="tx2"/>
                              </a:solidFill>
                            </a:rPr>
                            <a:t>4</a:t>
                          </a:r>
                          <a:endParaRPr lang="en-US" sz="1600" dirty="0">
                            <a:solidFill>
                              <a:schemeClr val="tx2"/>
                            </a:solidFill>
                          </a:endParaRPr>
                        </a:p>
                      </a:txBody>
                      <a:tcPr marL="69651" marR="69651"/>
                    </a:tc>
                    <a:tc>
                      <a:txBody>
                        <a:bodyPr/>
                        <a:lstStyle/>
                        <a:p>
                          <a:pPr algn="r"/>
                          <a:r>
                            <a:rPr lang="lv-LV" sz="1600" dirty="0" smtClean="0">
                              <a:solidFill>
                                <a:schemeClr val="tx2"/>
                              </a:solidFill>
                            </a:rPr>
                            <a:t>100</a:t>
                          </a:r>
                          <a:endParaRPr lang="en-US" sz="1600" dirty="0">
                            <a:solidFill>
                              <a:schemeClr val="tx2"/>
                            </a:solidFill>
                          </a:endParaRPr>
                        </a:p>
                      </a:txBody>
                      <a:tcPr marL="69651" marR="69651"/>
                    </a:tc>
                    <a:tc>
                      <a:txBody>
                        <a:bodyPr/>
                        <a:lstStyle/>
                        <a:p>
                          <a:pPr algn="r"/>
                          <a:r>
                            <a:rPr lang="lv-LV" sz="1600" dirty="0" smtClean="0">
                              <a:solidFill>
                                <a:schemeClr val="tx2"/>
                              </a:solidFill>
                            </a:rPr>
                            <a:t>24</a:t>
                          </a:r>
                          <a:endParaRPr lang="en-US" sz="1600" dirty="0">
                            <a:solidFill>
                              <a:schemeClr val="tx2"/>
                            </a:solidFill>
                          </a:endParaRPr>
                        </a:p>
                      </a:txBody>
                      <a:tcPr marL="69651" marR="69651"/>
                    </a:tc>
                    <a:tc>
                      <a:txBody>
                        <a:bodyPr/>
                        <a:lstStyle/>
                        <a:p>
                          <a:pPr algn="r"/>
                          <a:r>
                            <a:rPr lang="lv-LV" sz="1600" dirty="0" smtClean="0">
                              <a:solidFill>
                                <a:schemeClr val="tx2"/>
                              </a:solidFill>
                            </a:rPr>
                            <a:t>3</a:t>
                          </a:r>
                          <a:endParaRPr lang="en-US" sz="1600" dirty="0">
                            <a:solidFill>
                              <a:schemeClr val="tx2"/>
                            </a:solidFill>
                          </a:endParaRPr>
                        </a:p>
                      </a:txBody>
                      <a:tcPr marL="69651" marR="69651"/>
                    </a:tc>
                  </a:tr>
                  <a:tr h="335280">
                    <a:tc>
                      <a:txBody>
                        <a:bodyPr/>
                        <a:lstStyle/>
                        <a:p>
                          <a:pPr algn="r"/>
                          <a:r>
                            <a:rPr lang="lv-LV" sz="1600" dirty="0" smtClean="0">
                              <a:solidFill>
                                <a:schemeClr val="tx2"/>
                              </a:solidFill>
                            </a:rPr>
                            <a:t>5</a:t>
                          </a:r>
                          <a:endParaRPr lang="en-US" sz="1600" dirty="0">
                            <a:solidFill>
                              <a:schemeClr val="tx2"/>
                            </a:solidFill>
                          </a:endParaRPr>
                        </a:p>
                      </a:txBody>
                      <a:tcPr marL="69651" marR="69651"/>
                    </a:tc>
                    <a:tc>
                      <a:txBody>
                        <a:bodyPr/>
                        <a:lstStyle/>
                        <a:p>
                          <a:pPr algn="r"/>
                          <a:r>
                            <a:rPr lang="lv-LV" sz="1600" dirty="0" smtClean="0">
                              <a:solidFill>
                                <a:schemeClr val="tx2"/>
                              </a:solidFill>
                            </a:rPr>
                            <a:t>101</a:t>
                          </a:r>
                          <a:endParaRPr lang="en-US" sz="1600" dirty="0">
                            <a:solidFill>
                              <a:schemeClr val="tx2"/>
                            </a:solidFill>
                          </a:endParaRPr>
                        </a:p>
                      </a:txBody>
                      <a:tcPr marL="69651" marR="69651"/>
                    </a:tc>
                    <a:tc>
                      <a:txBody>
                        <a:bodyPr/>
                        <a:lstStyle/>
                        <a:p>
                          <a:pPr algn="r"/>
                          <a:r>
                            <a:rPr lang="lv-LV" sz="1600" dirty="0" smtClean="0">
                              <a:solidFill>
                                <a:schemeClr val="tx2"/>
                              </a:solidFill>
                            </a:rPr>
                            <a:t>120</a:t>
                          </a:r>
                          <a:endParaRPr lang="en-US" sz="1600" dirty="0">
                            <a:solidFill>
                              <a:schemeClr val="tx2"/>
                            </a:solidFill>
                          </a:endParaRPr>
                        </a:p>
                      </a:txBody>
                      <a:tcPr marL="69651" marR="69651"/>
                    </a:tc>
                    <a:tc>
                      <a:txBody>
                        <a:bodyPr/>
                        <a:lstStyle/>
                        <a:p>
                          <a:pPr algn="r"/>
                          <a:r>
                            <a:rPr lang="lv-LV" sz="1600" dirty="0" smtClean="0">
                              <a:solidFill>
                                <a:schemeClr val="tx2"/>
                              </a:solidFill>
                            </a:rPr>
                            <a:t>3</a:t>
                          </a:r>
                          <a:endParaRPr lang="en-US" sz="1600" dirty="0">
                            <a:solidFill>
                              <a:schemeClr val="tx2"/>
                            </a:solidFill>
                          </a:endParaRPr>
                        </a:p>
                      </a:txBody>
                      <a:tcPr marL="69651" marR="69651"/>
                    </a:tc>
                  </a:tr>
                  <a:tr h="335280">
                    <a:tc>
                      <a:txBody>
                        <a:bodyPr/>
                        <a:lstStyle/>
                        <a:p>
                          <a:pPr algn="r"/>
                          <a:r>
                            <a:rPr lang="lv-LV" sz="1600" dirty="0" smtClean="0">
                              <a:solidFill>
                                <a:schemeClr val="tx2"/>
                              </a:solidFill>
                            </a:rPr>
                            <a:t>6</a:t>
                          </a:r>
                          <a:endParaRPr lang="en-US" sz="1600" dirty="0">
                            <a:solidFill>
                              <a:schemeClr val="tx2"/>
                            </a:solidFill>
                          </a:endParaRPr>
                        </a:p>
                      </a:txBody>
                      <a:tcPr marL="69651" marR="69651"/>
                    </a:tc>
                    <a:tc>
                      <a:txBody>
                        <a:bodyPr/>
                        <a:lstStyle/>
                        <a:p>
                          <a:pPr algn="r"/>
                          <a:r>
                            <a:rPr lang="lv-LV" sz="1600" dirty="0" smtClean="0">
                              <a:solidFill>
                                <a:schemeClr val="tx2"/>
                              </a:solidFill>
                            </a:rPr>
                            <a:t>110</a:t>
                          </a:r>
                          <a:endParaRPr lang="en-US" sz="1600" dirty="0">
                            <a:solidFill>
                              <a:schemeClr val="tx2"/>
                            </a:solidFill>
                          </a:endParaRPr>
                        </a:p>
                      </a:txBody>
                      <a:tcPr marL="69651" marR="69651"/>
                    </a:tc>
                    <a:tc>
                      <a:txBody>
                        <a:bodyPr/>
                        <a:lstStyle/>
                        <a:p>
                          <a:pPr algn="r"/>
                          <a:r>
                            <a:rPr lang="lv-LV" sz="1600" dirty="0" smtClean="0">
                              <a:solidFill>
                                <a:schemeClr val="tx2"/>
                              </a:solidFill>
                            </a:rPr>
                            <a:t>720</a:t>
                          </a:r>
                          <a:endParaRPr lang="en-US" sz="1600" dirty="0">
                            <a:solidFill>
                              <a:schemeClr val="tx2"/>
                            </a:solidFill>
                          </a:endParaRPr>
                        </a:p>
                      </a:txBody>
                      <a:tcPr marL="69651" marR="69651"/>
                    </a:tc>
                    <a:tc>
                      <a:txBody>
                        <a:bodyPr/>
                        <a:lstStyle/>
                        <a:p>
                          <a:pPr algn="r"/>
                          <a:r>
                            <a:rPr lang="lv-LV" sz="1600" dirty="0" smtClean="0">
                              <a:solidFill>
                                <a:schemeClr val="tx2"/>
                              </a:solidFill>
                            </a:rPr>
                            <a:t>4</a:t>
                          </a:r>
                          <a:endParaRPr lang="en-US" sz="1600" dirty="0">
                            <a:solidFill>
                              <a:schemeClr val="tx2"/>
                            </a:solidFill>
                          </a:endParaRPr>
                        </a:p>
                      </a:txBody>
                      <a:tcPr marL="69651" marR="69651"/>
                    </a:tc>
                  </a:tr>
                  <a:tr h="335280">
                    <a:tc>
                      <a:txBody>
                        <a:bodyPr/>
                        <a:lstStyle/>
                        <a:p>
                          <a:pPr algn="r"/>
                          <a:r>
                            <a:rPr lang="lv-LV" sz="1600" dirty="0" smtClean="0">
                              <a:solidFill>
                                <a:schemeClr val="tx2"/>
                              </a:solidFill>
                            </a:rPr>
                            <a:t>7</a:t>
                          </a:r>
                          <a:endParaRPr lang="en-US" sz="1600" dirty="0">
                            <a:solidFill>
                              <a:schemeClr val="tx2"/>
                            </a:solidFill>
                          </a:endParaRPr>
                        </a:p>
                      </a:txBody>
                      <a:tcPr marL="69651" marR="69651"/>
                    </a:tc>
                    <a:tc>
                      <a:txBody>
                        <a:bodyPr/>
                        <a:lstStyle/>
                        <a:p>
                          <a:pPr algn="r"/>
                          <a:r>
                            <a:rPr lang="lv-LV" sz="1600" dirty="0" smtClean="0">
                              <a:solidFill>
                                <a:schemeClr val="tx2"/>
                              </a:solidFill>
                            </a:rPr>
                            <a:t>111</a:t>
                          </a:r>
                          <a:endParaRPr lang="en-US" sz="1600" dirty="0">
                            <a:solidFill>
                              <a:schemeClr val="tx2"/>
                            </a:solidFill>
                          </a:endParaRPr>
                        </a:p>
                      </a:txBody>
                      <a:tcPr marL="69651" marR="69651"/>
                    </a:tc>
                    <a:tc>
                      <a:txBody>
                        <a:bodyPr/>
                        <a:lstStyle/>
                        <a:p>
                          <a:pPr algn="r"/>
                          <a:r>
                            <a:rPr lang="lv-LV" sz="1600" dirty="0" smtClean="0">
                              <a:solidFill>
                                <a:schemeClr val="tx2"/>
                              </a:solidFill>
                            </a:rPr>
                            <a:t>5040</a:t>
                          </a:r>
                          <a:endParaRPr lang="en-US" sz="1600" dirty="0">
                            <a:solidFill>
                              <a:schemeClr val="tx2"/>
                            </a:solidFill>
                          </a:endParaRPr>
                        </a:p>
                      </a:txBody>
                      <a:tcPr marL="69651" marR="69651"/>
                    </a:tc>
                    <a:tc>
                      <a:txBody>
                        <a:bodyPr/>
                        <a:lstStyle/>
                        <a:p>
                          <a:pPr algn="r"/>
                          <a:r>
                            <a:rPr lang="lv-LV" sz="1600" dirty="0" smtClean="0">
                              <a:solidFill>
                                <a:schemeClr val="tx2"/>
                              </a:solidFill>
                            </a:rPr>
                            <a:t>4</a:t>
                          </a:r>
                          <a:endParaRPr lang="en-US" sz="1600" dirty="0">
                            <a:solidFill>
                              <a:schemeClr val="tx2"/>
                            </a:solidFill>
                          </a:endParaRPr>
                        </a:p>
                      </a:txBody>
                      <a:tcPr marL="69651" marR="69651"/>
                    </a:tc>
                  </a:tr>
                  <a:tr h="335280">
                    <a:tc>
                      <a:txBody>
                        <a:bodyPr/>
                        <a:lstStyle/>
                        <a:p>
                          <a:pPr algn="r"/>
                          <a:r>
                            <a:rPr lang="lv-LV" sz="1600" dirty="0" smtClean="0">
                              <a:solidFill>
                                <a:schemeClr val="tx2"/>
                              </a:solidFill>
                            </a:rPr>
                            <a:t>8</a:t>
                          </a:r>
                          <a:endParaRPr lang="en-US" sz="1600" dirty="0">
                            <a:solidFill>
                              <a:schemeClr val="tx2"/>
                            </a:solidFill>
                          </a:endParaRPr>
                        </a:p>
                      </a:txBody>
                      <a:tcPr marL="69651" marR="69651"/>
                    </a:tc>
                    <a:tc>
                      <a:txBody>
                        <a:bodyPr/>
                        <a:lstStyle/>
                        <a:p>
                          <a:pPr algn="r"/>
                          <a:r>
                            <a:rPr lang="lv-LV" sz="1600" dirty="0" smtClean="0">
                              <a:solidFill>
                                <a:schemeClr val="tx2"/>
                              </a:solidFill>
                            </a:rPr>
                            <a:t>1000</a:t>
                          </a:r>
                          <a:endParaRPr lang="en-US" sz="1600" dirty="0">
                            <a:solidFill>
                              <a:schemeClr val="tx2"/>
                            </a:solidFill>
                          </a:endParaRPr>
                        </a:p>
                      </a:txBody>
                      <a:tcPr marL="69651" marR="69651"/>
                    </a:tc>
                    <a:tc>
                      <a:txBody>
                        <a:bodyPr/>
                        <a:lstStyle/>
                        <a:p>
                          <a:pPr algn="r"/>
                          <a:r>
                            <a:rPr lang="lv-LV" sz="1600" dirty="0" smtClean="0">
                              <a:solidFill>
                                <a:schemeClr val="tx2"/>
                              </a:solidFill>
                            </a:rPr>
                            <a:t>40320</a:t>
                          </a:r>
                          <a:endParaRPr lang="en-US" sz="1600" dirty="0">
                            <a:solidFill>
                              <a:schemeClr val="tx2"/>
                            </a:solidFill>
                          </a:endParaRPr>
                        </a:p>
                      </a:txBody>
                      <a:tcPr marL="69651" marR="69651"/>
                    </a:tc>
                    <a:tc>
                      <a:txBody>
                        <a:bodyPr/>
                        <a:lstStyle/>
                        <a:p>
                          <a:pPr algn="r"/>
                          <a:r>
                            <a:rPr lang="lv-LV" sz="1600" dirty="0" smtClean="0">
                              <a:solidFill>
                                <a:schemeClr val="tx2"/>
                              </a:solidFill>
                            </a:rPr>
                            <a:t>7</a:t>
                          </a:r>
                          <a:endParaRPr lang="en-US" sz="1600" dirty="0">
                            <a:solidFill>
                              <a:schemeClr val="tx2"/>
                            </a:solidFill>
                          </a:endParaRPr>
                        </a:p>
                      </a:txBody>
                      <a:tcPr marL="69651" marR="69651"/>
                    </a:tc>
                  </a:tr>
                  <a:tr h="335280">
                    <a:tc>
                      <a:txBody>
                        <a:bodyPr/>
                        <a:lstStyle/>
                        <a:p>
                          <a:pPr algn="r"/>
                          <a:r>
                            <a:rPr lang="lv-LV" sz="1600" dirty="0" smtClean="0">
                              <a:solidFill>
                                <a:schemeClr val="tx2"/>
                              </a:solidFill>
                            </a:rPr>
                            <a:t>9</a:t>
                          </a:r>
                          <a:endParaRPr lang="en-US" sz="1600" dirty="0">
                            <a:solidFill>
                              <a:schemeClr val="tx2"/>
                            </a:solidFill>
                          </a:endParaRPr>
                        </a:p>
                      </a:txBody>
                      <a:tcPr marL="69651" marR="69651"/>
                    </a:tc>
                    <a:tc>
                      <a:txBody>
                        <a:bodyPr/>
                        <a:lstStyle/>
                        <a:p>
                          <a:pPr algn="r"/>
                          <a:r>
                            <a:rPr lang="lv-LV" sz="1600" dirty="0" smtClean="0">
                              <a:solidFill>
                                <a:schemeClr val="tx2"/>
                              </a:solidFill>
                            </a:rPr>
                            <a:t>1001</a:t>
                          </a:r>
                          <a:endParaRPr lang="en-US" sz="1600" dirty="0">
                            <a:solidFill>
                              <a:schemeClr val="tx2"/>
                            </a:solidFill>
                          </a:endParaRPr>
                        </a:p>
                      </a:txBody>
                      <a:tcPr marL="69651" marR="69651"/>
                    </a:tc>
                    <a:tc>
                      <a:txBody>
                        <a:bodyPr/>
                        <a:lstStyle/>
                        <a:p>
                          <a:pPr algn="r"/>
                          <a:r>
                            <a:rPr lang="en-US" sz="1600" dirty="0" smtClean="0">
                              <a:solidFill>
                                <a:schemeClr val="tx2"/>
                              </a:solidFill>
                            </a:rPr>
                            <a:t>362880</a:t>
                          </a:r>
                          <a:endParaRPr lang="en-US" sz="1600" dirty="0">
                            <a:solidFill>
                              <a:schemeClr val="tx2"/>
                            </a:solidFill>
                          </a:endParaRPr>
                        </a:p>
                      </a:txBody>
                      <a:tcPr marL="69651" marR="69651"/>
                    </a:tc>
                    <a:tc>
                      <a:txBody>
                        <a:bodyPr/>
                        <a:lstStyle/>
                        <a:p>
                          <a:pPr algn="r"/>
                          <a:r>
                            <a:rPr lang="lv-LV" sz="1600" dirty="0" smtClean="0">
                              <a:solidFill>
                                <a:schemeClr val="tx2"/>
                              </a:solidFill>
                            </a:rPr>
                            <a:t>7</a:t>
                          </a:r>
                          <a:endParaRPr lang="en-US" sz="1600" dirty="0">
                            <a:solidFill>
                              <a:schemeClr val="tx2"/>
                            </a:solidFill>
                          </a:endParaRPr>
                        </a:p>
                      </a:txBody>
                      <a:tcPr marL="69651" marR="69651"/>
                    </a:tc>
                  </a:tr>
                  <a:tr h="335280">
                    <a:tc>
                      <a:txBody>
                        <a:bodyPr/>
                        <a:lstStyle/>
                        <a:p>
                          <a:pPr algn="r"/>
                          <a:r>
                            <a:rPr lang="lv-LV" sz="1600" dirty="0" smtClean="0">
                              <a:solidFill>
                                <a:schemeClr val="tx2"/>
                              </a:solidFill>
                            </a:rPr>
                            <a:t>10</a:t>
                          </a:r>
                          <a:endParaRPr lang="en-US" sz="1600" dirty="0">
                            <a:solidFill>
                              <a:schemeClr val="tx2"/>
                            </a:solidFill>
                          </a:endParaRPr>
                        </a:p>
                      </a:txBody>
                      <a:tcPr marL="69651" marR="69651"/>
                    </a:tc>
                    <a:tc>
                      <a:txBody>
                        <a:bodyPr/>
                        <a:lstStyle/>
                        <a:p>
                          <a:pPr algn="r"/>
                          <a:r>
                            <a:rPr lang="lv-LV" sz="1600" dirty="0" smtClean="0">
                              <a:solidFill>
                                <a:schemeClr val="tx2"/>
                              </a:solidFill>
                            </a:rPr>
                            <a:t>1010</a:t>
                          </a:r>
                          <a:endParaRPr lang="en-US" sz="1600" dirty="0">
                            <a:solidFill>
                              <a:schemeClr val="tx2"/>
                            </a:solidFill>
                          </a:endParaRPr>
                        </a:p>
                      </a:txBody>
                      <a:tcPr marL="69651" marR="69651"/>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dirty="0" smtClean="0">
                              <a:solidFill>
                                <a:schemeClr val="tx2"/>
                              </a:solidFill>
                            </a:rPr>
                            <a:t>362880</a:t>
                          </a:r>
                          <a:r>
                            <a:rPr lang="lv-LV" sz="1600" dirty="0" smtClean="0">
                              <a:solidFill>
                                <a:schemeClr val="tx2"/>
                              </a:solidFill>
                            </a:rPr>
                            <a:t>0</a:t>
                          </a:r>
                          <a:endParaRPr lang="en-US" sz="1600" dirty="0" smtClean="0">
                            <a:solidFill>
                              <a:schemeClr val="tx2"/>
                            </a:solidFill>
                          </a:endParaRPr>
                        </a:p>
                      </a:txBody>
                      <a:tcPr marL="69651" marR="69651"/>
                    </a:tc>
                    <a:tc>
                      <a:txBody>
                        <a:bodyPr/>
                        <a:lstStyle/>
                        <a:p>
                          <a:pPr algn="r"/>
                          <a:r>
                            <a:rPr lang="lv-LV" sz="1600" dirty="0" smtClean="0">
                              <a:solidFill>
                                <a:schemeClr val="tx2"/>
                              </a:solidFill>
                            </a:rPr>
                            <a:t>8</a:t>
                          </a:r>
                          <a:endParaRPr lang="en-US" sz="1600" dirty="0">
                            <a:solidFill>
                              <a:schemeClr val="tx2"/>
                            </a:solidFill>
                          </a:endParaRPr>
                        </a:p>
                      </a:txBody>
                      <a:tcPr marL="69651" marR="69651"/>
                    </a:tc>
                  </a:tr>
                  <a:tr h="335280">
                    <a:tc>
                      <a:txBody>
                        <a:bodyPr/>
                        <a:lstStyle/>
                        <a:p>
                          <a:pPr algn="r"/>
                          <a:r>
                            <a:rPr lang="lv-LV" sz="1600" dirty="0" smtClean="0">
                              <a:solidFill>
                                <a:schemeClr val="tx2"/>
                              </a:solidFill>
                            </a:rPr>
                            <a:t>11</a:t>
                          </a:r>
                          <a:endParaRPr lang="en-US" sz="1600" dirty="0">
                            <a:solidFill>
                              <a:schemeClr val="tx2"/>
                            </a:solidFill>
                          </a:endParaRPr>
                        </a:p>
                      </a:txBody>
                      <a:tcPr marL="69651" marR="69651"/>
                    </a:tc>
                    <a:tc>
                      <a:txBody>
                        <a:bodyPr/>
                        <a:lstStyle/>
                        <a:p>
                          <a:pPr algn="r"/>
                          <a:r>
                            <a:rPr lang="lv-LV" sz="1600" dirty="0" smtClean="0">
                              <a:solidFill>
                                <a:schemeClr val="tx2"/>
                              </a:solidFill>
                            </a:rPr>
                            <a:t>1011</a:t>
                          </a:r>
                          <a:endParaRPr lang="en-US" sz="1600" dirty="0">
                            <a:solidFill>
                              <a:schemeClr val="tx2"/>
                            </a:solidFill>
                          </a:endParaRPr>
                        </a:p>
                      </a:txBody>
                      <a:tcPr marL="69651" marR="69651"/>
                    </a:tc>
                    <a:tc>
                      <a:txBody>
                        <a:bodyPr/>
                        <a:lstStyle/>
                        <a:p>
                          <a:pPr algn="r"/>
                          <a:r>
                            <a:rPr lang="en-US" sz="1600" dirty="0" smtClean="0">
                              <a:solidFill>
                                <a:schemeClr val="tx2"/>
                              </a:solidFill>
                            </a:rPr>
                            <a:t>39916800</a:t>
                          </a:r>
                          <a:endParaRPr lang="en-US" sz="1600" dirty="0">
                            <a:solidFill>
                              <a:schemeClr val="tx2"/>
                            </a:solidFill>
                          </a:endParaRPr>
                        </a:p>
                      </a:txBody>
                      <a:tcPr marL="69651" marR="69651"/>
                    </a:tc>
                    <a:tc>
                      <a:txBody>
                        <a:bodyPr/>
                        <a:lstStyle/>
                        <a:p>
                          <a:pPr algn="r"/>
                          <a:r>
                            <a:rPr lang="lv-LV" sz="1600" dirty="0" smtClean="0">
                              <a:solidFill>
                                <a:schemeClr val="tx2"/>
                              </a:solidFill>
                            </a:rPr>
                            <a:t>8</a:t>
                          </a:r>
                          <a:endParaRPr lang="en-US" sz="1600" dirty="0">
                            <a:solidFill>
                              <a:schemeClr val="tx2"/>
                            </a:solidFill>
                          </a:endParaRPr>
                        </a:p>
                      </a:txBody>
                      <a:tcPr marL="69651" marR="69651"/>
                    </a:tc>
                  </a:tr>
                  <a:tr h="335280">
                    <a:tc>
                      <a:txBody>
                        <a:bodyPr/>
                        <a:lstStyle/>
                        <a:p>
                          <a:pPr algn="r"/>
                          <a:r>
                            <a:rPr lang="lv-LV" sz="1600" dirty="0" smtClean="0">
                              <a:solidFill>
                                <a:schemeClr val="tx2"/>
                              </a:solidFill>
                            </a:rPr>
                            <a:t>12</a:t>
                          </a:r>
                          <a:endParaRPr lang="en-US" sz="1600" dirty="0">
                            <a:solidFill>
                              <a:schemeClr val="tx2"/>
                            </a:solidFill>
                          </a:endParaRPr>
                        </a:p>
                      </a:txBody>
                      <a:tcPr marL="69651" marR="69651"/>
                    </a:tc>
                    <a:tc>
                      <a:txBody>
                        <a:bodyPr/>
                        <a:lstStyle/>
                        <a:p>
                          <a:pPr algn="r"/>
                          <a:r>
                            <a:rPr lang="lv-LV" sz="1600" dirty="0" smtClean="0">
                              <a:solidFill>
                                <a:schemeClr val="tx2"/>
                              </a:solidFill>
                            </a:rPr>
                            <a:t>1100</a:t>
                          </a:r>
                          <a:endParaRPr lang="en-US" sz="1600" dirty="0">
                            <a:solidFill>
                              <a:schemeClr val="tx2"/>
                            </a:solidFill>
                          </a:endParaRPr>
                        </a:p>
                      </a:txBody>
                      <a:tcPr marL="69651" marR="69651"/>
                    </a:tc>
                    <a:tc>
                      <a:txBody>
                        <a:bodyPr/>
                        <a:lstStyle/>
                        <a:p>
                          <a:pPr algn="r"/>
                          <a:r>
                            <a:rPr lang="en-US" sz="1600" dirty="0" smtClean="0">
                              <a:solidFill>
                                <a:schemeClr val="tx2"/>
                              </a:solidFill>
                            </a:rPr>
                            <a:t>479001600</a:t>
                          </a:r>
                          <a:endParaRPr lang="en-US" sz="1600" dirty="0">
                            <a:solidFill>
                              <a:schemeClr val="tx2"/>
                            </a:solidFill>
                          </a:endParaRPr>
                        </a:p>
                      </a:txBody>
                      <a:tcPr marL="69651" marR="69651"/>
                    </a:tc>
                    <a:tc>
                      <a:txBody>
                        <a:bodyPr/>
                        <a:lstStyle/>
                        <a:p>
                          <a:pPr algn="r"/>
                          <a:r>
                            <a:rPr lang="lv-LV" sz="1600" dirty="0" smtClean="0">
                              <a:solidFill>
                                <a:schemeClr val="tx2"/>
                              </a:solidFill>
                            </a:rPr>
                            <a:t>10</a:t>
                          </a:r>
                          <a:endParaRPr lang="en-US" sz="1600" dirty="0">
                            <a:solidFill>
                              <a:schemeClr val="tx2"/>
                            </a:solidFill>
                          </a:endParaRPr>
                        </a:p>
                      </a:txBody>
                      <a:tcPr marL="69651" marR="69651"/>
                    </a:tc>
                  </a:tr>
                </a:tbl>
              </a:graphicData>
            </a:graphic>
          </p:graphicFrame>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0"/>
              </p:nvPr>
            </p:nvSpPr>
            <p:spPr/>
            <p:txBody>
              <a:bodyPr>
                <a:noAutofit/>
              </a:bodyPr>
              <a:lstStyle/>
              <a:p>
                <a:r>
                  <a:rPr lang="lv-LV" sz="2400" b="1" dirty="0">
                    <a:solidFill>
                      <a:srgbClr val="FF0000"/>
                    </a:solidFill>
                  </a:rPr>
                  <a:t>#8: </a:t>
                </a:r>
                <a:r>
                  <a:rPr lang="lv-LV" sz="2400" dirty="0"/>
                  <a:t>Ar </a:t>
                </a:r>
                <a14:m>
                  <m:oMath xmlns:m="http://schemas.openxmlformats.org/officeDocument/2006/math">
                    <m:sSub>
                      <m:sSubPr>
                        <m:ctrlPr>
                          <a:rPr lang="en-US" sz="2400" i="1">
                            <a:latin typeface="Cambria Math" panose="02040503050406030204" pitchFamily="18" charset="0"/>
                          </a:rPr>
                        </m:ctrlPr>
                      </m:sSubPr>
                      <m:e>
                        <m:r>
                          <m:rPr>
                            <m:sty m:val="p"/>
                          </m:rPr>
                          <a:rPr lang="lv-LV" sz="2400" b="0" i="1">
                            <a:latin typeface="Cambria Math" panose="02040503050406030204" pitchFamily="18" charset="0"/>
                          </a:rPr>
                          <m:t>ord</m:t>
                        </m:r>
                      </m:e>
                      <m:sub>
                        <m:r>
                          <a:rPr lang="lv-LV" sz="2400" b="0" i="1">
                            <a:latin typeface="Cambria Math" panose="02040503050406030204" pitchFamily="18" charset="0"/>
                          </a:rPr>
                          <m:t>2</m:t>
                        </m:r>
                      </m:sub>
                    </m:sSub>
                    <m:d>
                      <m:dPr>
                        <m:ctrlPr>
                          <a:rPr lang="en-US" sz="2400" i="1">
                            <a:latin typeface="Cambria Math" panose="02040503050406030204" pitchFamily="18" charset="0"/>
                          </a:rPr>
                        </m:ctrlPr>
                      </m:dPr>
                      <m:e>
                        <m:r>
                          <a:rPr lang="lv-LV" sz="2400" b="0" i="1">
                            <a:latin typeface="Cambria Math" panose="02040503050406030204" pitchFamily="18" charset="0"/>
                          </a:rPr>
                          <m:t>𝑁</m:t>
                        </m:r>
                        <m:r>
                          <a:rPr lang="lv-LV" sz="2400" b="0" i="1">
                            <a:latin typeface="Cambria Math" panose="02040503050406030204" pitchFamily="18" charset="0"/>
                          </a:rPr>
                          <m:t>!</m:t>
                        </m:r>
                      </m:e>
                    </m:d>
                  </m:oMath>
                </a14:m>
                <a:r>
                  <a:rPr lang="lv-LV" sz="2400" dirty="0"/>
                  <a:t> apzīmējam vislielāko skaitļa 2 pakāpi, ar kuru dalās </a:t>
                </a:r>
                <a14:m>
                  <m:oMath xmlns:m="http://schemas.openxmlformats.org/officeDocument/2006/math">
                    <m:r>
                      <a:rPr lang="lv-LV" sz="2400" b="0" i="1">
                        <a:latin typeface="Cambria Math" panose="02040503050406030204" pitchFamily="18" charset="0"/>
                      </a:rPr>
                      <m:t>𝑁</m:t>
                    </m:r>
                    <m:r>
                      <a:rPr lang="lv-LV" sz="2400" b="0" i="1">
                        <a:latin typeface="Cambria Math" panose="02040503050406030204" pitchFamily="18" charset="0"/>
                      </a:rPr>
                      <m:t>!</m:t>
                    </m:r>
                  </m:oMath>
                </a14:m>
                <a:r>
                  <a:rPr lang="lv-LV" sz="2400" dirty="0"/>
                  <a:t>  (t.s. </a:t>
                </a:r>
                <a:r>
                  <a:rPr lang="lv-LV" sz="2400" i="1" dirty="0"/>
                  <a:t>pirmskaitļa 2 kārta</a:t>
                </a:r>
                <a:r>
                  <a:rPr lang="lv-LV" sz="2400" dirty="0"/>
                  <a:t>).</a:t>
                </a:r>
              </a:p>
              <a:p>
                <a:endParaRPr lang="lv-LV" sz="2400" dirty="0"/>
              </a:p>
              <a:p>
                <a:pPr marL="342900" indent="-342900">
                  <a:buFont typeface="Webdings" panose="05030102010509060703" pitchFamily="18" charset="2"/>
                  <a:buChar char="4"/>
                </a:pPr>
                <a:r>
                  <a:rPr lang="lv-LV" sz="2400" dirty="0"/>
                  <a:t>Izpētīt tabulā, kā aug </a:t>
                </a:r>
                <a14:m>
                  <m:oMath xmlns:m="http://schemas.openxmlformats.org/officeDocument/2006/math">
                    <m:sSub>
                      <m:sSubPr>
                        <m:ctrlPr>
                          <a:rPr lang="en-US" sz="2400" i="1">
                            <a:latin typeface="Cambria Math" panose="02040503050406030204" pitchFamily="18" charset="0"/>
                          </a:rPr>
                        </m:ctrlPr>
                      </m:sSubPr>
                      <m:e>
                        <m:r>
                          <m:rPr>
                            <m:sty m:val="p"/>
                          </m:rPr>
                          <a:rPr lang="lv-LV" sz="2400" i="1">
                            <a:latin typeface="Cambria Math" panose="02040503050406030204" pitchFamily="18" charset="0"/>
                          </a:rPr>
                          <m:t>ord</m:t>
                        </m:r>
                      </m:e>
                      <m:sub>
                        <m:r>
                          <a:rPr lang="lv-LV" sz="2400" i="1">
                            <a:latin typeface="Cambria Math" panose="02040503050406030204" pitchFamily="18" charset="0"/>
                          </a:rPr>
                          <m:t>2</m:t>
                        </m:r>
                      </m:sub>
                    </m:sSub>
                    <m:d>
                      <m:dPr>
                        <m:ctrlPr>
                          <a:rPr lang="en-US" sz="2400" i="1">
                            <a:latin typeface="Cambria Math" panose="02040503050406030204" pitchFamily="18" charset="0"/>
                          </a:rPr>
                        </m:ctrlPr>
                      </m:dPr>
                      <m:e>
                        <m:r>
                          <a:rPr lang="lv-LV" sz="2400" i="1">
                            <a:latin typeface="Cambria Math" panose="02040503050406030204" pitchFamily="18" charset="0"/>
                          </a:rPr>
                          <m:t>𝑁</m:t>
                        </m:r>
                        <m:r>
                          <a:rPr lang="lv-LV" sz="2400" i="1">
                            <a:latin typeface="Cambria Math" panose="02040503050406030204" pitchFamily="18" charset="0"/>
                          </a:rPr>
                          <m:t>!</m:t>
                        </m:r>
                      </m:e>
                    </m:d>
                  </m:oMath>
                </a14:m>
                <a:r>
                  <a:rPr lang="lv-LV" sz="2400" dirty="0"/>
                  <a:t>, pieaugot </a:t>
                </a:r>
                <a14:m>
                  <m:oMath xmlns:m="http://schemas.openxmlformats.org/officeDocument/2006/math">
                    <m:r>
                      <a:rPr lang="lv-LV" sz="2400" i="1" dirty="0" smtClean="0">
                        <a:latin typeface="Cambria Math" panose="02040503050406030204" pitchFamily="18" charset="0"/>
                      </a:rPr>
                      <m:t>𝑁</m:t>
                    </m:r>
                  </m:oMath>
                </a14:m>
                <a:r>
                  <a:rPr lang="lv-LV" sz="2400" dirty="0"/>
                  <a:t>. </a:t>
                </a:r>
              </a:p>
              <a:p>
                <a:pPr marL="342900" indent="-342900">
                  <a:buFont typeface="Webdings" panose="05030102010509060703" pitchFamily="18" charset="2"/>
                  <a:buChar char="4"/>
                </a:pPr>
                <a:r>
                  <a:rPr lang="lv-LV" sz="2400" dirty="0"/>
                  <a:t>Atrast </a:t>
                </a:r>
                <a14:m>
                  <m:oMath xmlns:m="http://schemas.openxmlformats.org/officeDocument/2006/math">
                    <m:sSub>
                      <m:sSubPr>
                        <m:ctrlPr>
                          <a:rPr lang="en-US" sz="2400" i="1">
                            <a:latin typeface="Cambria Math" panose="02040503050406030204" pitchFamily="18" charset="0"/>
                          </a:rPr>
                        </m:ctrlPr>
                      </m:sSubPr>
                      <m:e>
                        <m:r>
                          <m:rPr>
                            <m:sty m:val="p"/>
                          </m:rPr>
                          <a:rPr lang="lv-LV" sz="2400" i="1">
                            <a:latin typeface="Cambria Math" panose="02040503050406030204" pitchFamily="18" charset="0"/>
                          </a:rPr>
                          <m:t>ord</m:t>
                        </m:r>
                      </m:e>
                      <m:sub>
                        <m:r>
                          <a:rPr lang="lv-LV" sz="2400" i="1">
                            <a:latin typeface="Cambria Math" panose="02040503050406030204" pitchFamily="18" charset="0"/>
                          </a:rPr>
                          <m:t>2</m:t>
                        </m:r>
                      </m:sub>
                    </m:sSub>
                    <m:d>
                      <m:dPr>
                        <m:ctrlPr>
                          <a:rPr lang="en-US" sz="2400" i="1">
                            <a:latin typeface="Cambria Math" panose="02040503050406030204" pitchFamily="18" charset="0"/>
                          </a:rPr>
                        </m:ctrlPr>
                      </m:dPr>
                      <m:e>
                        <m:r>
                          <a:rPr lang="lv-LV" sz="2400" b="0" i="1" smtClean="0">
                            <a:latin typeface="Cambria Math" panose="02040503050406030204" pitchFamily="18" charset="0"/>
                          </a:rPr>
                          <m:t>100</m:t>
                        </m:r>
                        <m:r>
                          <a:rPr lang="lv-LV" sz="2400" i="1">
                            <a:latin typeface="Cambria Math" panose="02040503050406030204" pitchFamily="18" charset="0"/>
                          </a:rPr>
                          <m:t>!</m:t>
                        </m:r>
                      </m:e>
                    </m:d>
                  </m:oMath>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0"/>
              </p:nvPr>
            </p:nvSpPr>
            <p:spPr>
              <a:xfrm>
                <a:off x="5783580" y="730885"/>
                <a:ext cx="3008820" cy="3707765"/>
              </a:xfrm>
              <a:blipFill rotWithShape="0">
                <a:blip r:embed="rId3"/>
                <a:stretch>
                  <a:fillRect l="-6288" t="-2467" r="-2637" b="-9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itle 3"/>
              <p:cNvSpPr>
                <a:spLocks noGrp="1"/>
              </p:cNvSpPr>
              <p:nvPr>
                <p:ph type="title"/>
              </p:nvPr>
            </p:nvSpPr>
            <p:spPr/>
            <p:txBody>
              <a:bodyPr/>
              <a:lstStyle/>
              <a:p>
                <a:r>
                  <a:rPr lang="lv-LV" dirty="0"/>
                  <a:t>Pirmskaitļa kārta faktoriālā </a:t>
                </a:r>
                <a14:m>
                  <m:oMath xmlns:m="http://schemas.openxmlformats.org/officeDocument/2006/math">
                    <m:r>
                      <a:rPr lang="lv-LV" i="1" dirty="0">
                        <a:latin typeface="Cambria Math" panose="02040503050406030204" pitchFamily="18" charset="0"/>
                      </a:rPr>
                      <m:t>𝑁</m:t>
                    </m:r>
                    <m:r>
                      <a:rPr lang="lv-LV" i="1" dirty="0">
                        <a:latin typeface="Cambria Math" panose="02040503050406030204" pitchFamily="18" charset="0"/>
                      </a:rPr>
                      <m:t>!</m:t>
                    </m:r>
                  </m:oMath>
                </a14:m>
                <a:r>
                  <a:rPr lang="lv-LV" dirty="0"/>
                  <a:t> </a:t>
                </a:r>
                <a:endParaRPr lang="en-US" dirty="0"/>
              </a:p>
            </p:txBody>
          </p:sp>
        </mc:Choice>
        <mc:Fallback xmlns="">
          <p:sp>
            <p:nvSpPr>
              <p:cNvPr id="4" name="Title 3"/>
              <p:cNvSpPr>
                <a:spLocks noGrp="1" noRot="1" noChangeAspect="1" noMove="1" noResize="1" noEditPoints="1" noAdjustHandles="1" noChangeArrowheads="1" noChangeShapeType="1" noTextEdit="1"/>
              </p:cNvSpPr>
              <p:nvPr>
                <p:ph type="title"/>
              </p:nvPr>
            </p:nvSpPr>
            <p:spPr>
              <a:blipFill rotWithShape="0">
                <a:blip r:embed="rId4"/>
                <a:stretch>
                  <a:fillRect l="-1841" t="-20635" b="-9524"/>
                </a:stretch>
              </a:blipFill>
            </p:spPr>
            <p:txBody>
              <a:bodyPr/>
              <a:lstStyle/>
              <a:p>
                <a:r>
                  <a:rPr lang="en-US">
                    <a:noFill/>
                  </a:rPr>
                  <a:t> </a:t>
                </a:r>
              </a:p>
            </p:txBody>
          </p:sp>
        </mc:Fallback>
      </mc:AlternateContent>
    </p:spTree>
    <p:extLst>
      <p:ext uri="{BB962C8B-B14F-4D97-AF65-F5344CB8AC3E}">
        <p14:creationId xmlns:p14="http://schemas.microsoft.com/office/powerpoint/2010/main" val="15595763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C71D08A4-B745-514E-970D-85B9C0EA617F}"/>
                  </a:ext>
                </a:extLst>
              </p:cNvPr>
              <p:cNvSpPr>
                <a:spLocks noGrp="1"/>
              </p:cNvSpPr>
              <p:nvPr>
                <p:ph idx="1"/>
              </p:nvPr>
            </p:nvSpPr>
            <p:spPr/>
            <p:txBody>
              <a:bodyPr>
                <a:noAutofit/>
              </a:bodyPr>
              <a:lstStyle/>
              <a:p>
                <a:r>
                  <a:rPr lang="en-US" sz="2400" dirty="0"/>
                  <a:t>Cik </a:t>
                </a:r>
                <a:r>
                  <a:rPr lang="en-US" sz="2400" dirty="0" err="1"/>
                  <a:t>kopā</a:t>
                </a:r>
                <a:r>
                  <a:rPr lang="en-US" sz="2400" dirty="0"/>
                  <a:t> </a:t>
                </a:r>
                <a14:m>
                  <m:oMath xmlns:m="http://schemas.openxmlformats.org/officeDocument/2006/math">
                    <m:r>
                      <a:rPr lang="en-US" altLang="zh-CN" sz="2400" i="1" dirty="0">
                        <a:latin typeface="Cambria Math" panose="02040503050406030204" pitchFamily="18" charset="0"/>
                      </a:rPr>
                      <m:t>{0,1,2,…,2012}</m:t>
                    </m:r>
                  </m:oMath>
                </a14:m>
                <a:r>
                  <a:rPr lang="en-US" sz="2400" dirty="0"/>
                  <a:t> </a:t>
                </a:r>
                <a:r>
                  <a:rPr lang="en-US" sz="2400" dirty="0" err="1"/>
                  <a:t>ir</a:t>
                </a:r>
                <a:r>
                  <a:rPr lang="en-US" sz="2400" dirty="0"/>
                  <a:t> </a:t>
                </a:r>
                <a:r>
                  <a:rPr lang="en-US" sz="2400" dirty="0" err="1"/>
                  <a:t>elementu</a:t>
                </a:r>
                <a:r>
                  <a:rPr lang="en-US" sz="2400" dirty="0"/>
                  <a:t> </a:t>
                </a:r>
                <a14:m>
                  <m:oMath xmlns:m="http://schemas.openxmlformats.org/officeDocument/2006/math">
                    <m:r>
                      <a:rPr lang="en-US" sz="2400" i="1" dirty="0" smtClean="0">
                        <a:latin typeface="Cambria Math" panose="02040503050406030204" pitchFamily="18" charset="0"/>
                      </a:rPr>
                      <m:t>𝑘</m:t>
                    </m:r>
                  </m:oMath>
                </a14:m>
                <a:r>
                  <a:rPr lang="en-US" sz="2400" dirty="0"/>
                  <a:t>, </a:t>
                </a:r>
                <a:r>
                  <a:rPr lang="en-US" sz="2400" dirty="0" err="1"/>
                  <a:t>kam</a:t>
                </a:r>
                <a:r>
                  <a:rPr lang="en-US" sz="2400" dirty="0"/>
                  <a:t> </a:t>
                </a:r>
                <a14:m>
                  <m:oMath xmlns:m="http://schemas.openxmlformats.org/officeDocument/2006/math">
                    <m:sSubSup>
                      <m:sSubSupPr>
                        <m:ctrlPr>
                          <a:rPr lang="en-US" altLang="zh-CN" sz="2400" i="1">
                            <a:latin typeface="Cambria Math" panose="02040503050406030204" pitchFamily="18" charset="0"/>
                          </a:rPr>
                        </m:ctrlPr>
                      </m:sSubSupPr>
                      <m:e>
                        <m:r>
                          <a:rPr lang="lv-LV" altLang="zh-CN" sz="2400" i="1">
                            <a:latin typeface="Cambria Math" panose="02040503050406030204" pitchFamily="18" charset="0"/>
                          </a:rPr>
                          <m:t>𝐶</m:t>
                        </m:r>
                      </m:e>
                      <m:sub>
                        <m:r>
                          <a:rPr lang="lv-LV" altLang="zh-CN" sz="2400" i="1">
                            <a:latin typeface="Cambria Math" panose="02040503050406030204" pitchFamily="18" charset="0"/>
                          </a:rPr>
                          <m:t>2012</m:t>
                        </m:r>
                      </m:sub>
                      <m:sup>
                        <m:r>
                          <a:rPr lang="lv-LV" altLang="zh-CN" sz="2400" i="1">
                            <a:latin typeface="Cambria Math" panose="02040503050406030204" pitchFamily="18" charset="0"/>
                          </a:rPr>
                          <m:t>𝑘</m:t>
                        </m:r>
                      </m:sup>
                    </m:sSubSup>
                  </m:oMath>
                </a14:m>
                <a:r>
                  <a:rPr lang="en-US" sz="2400" dirty="0"/>
                  <a:t> </a:t>
                </a:r>
                <a:r>
                  <a:rPr lang="en-US" sz="2400" dirty="0" err="1"/>
                  <a:t>dalās</a:t>
                </a:r>
                <a:r>
                  <a:rPr lang="en-US" sz="2400" dirty="0"/>
                  <a:t> </a:t>
                </a:r>
                <a:r>
                  <a:rPr lang="en-US" sz="2400" dirty="0" err="1"/>
                  <a:t>ar</a:t>
                </a:r>
                <a:r>
                  <a:rPr lang="en-US" sz="2400" dirty="0"/>
                  <a:t> </a:t>
                </a:r>
                <a14:m>
                  <m:oMath xmlns:m="http://schemas.openxmlformats.org/officeDocument/2006/math">
                    <m:r>
                      <a:rPr lang="en-US" sz="2400" i="1" dirty="0" smtClean="0">
                        <a:latin typeface="Cambria Math" panose="02040503050406030204" pitchFamily="18" charset="0"/>
                      </a:rPr>
                      <m:t>2012</m:t>
                    </m:r>
                  </m:oMath>
                </a14:m>
                <a:r>
                  <a:rPr lang="en-US" sz="2400" dirty="0"/>
                  <a:t>?</a:t>
                </a:r>
              </a:p>
              <a:p>
                <a:r>
                  <a:rPr lang="en-US" sz="2400" dirty="0" err="1"/>
                  <a:t>Ar</a:t>
                </a:r>
                <a:r>
                  <a:rPr lang="en-US" sz="2400" dirty="0"/>
                  <a:t> </a:t>
                </a:r>
                <a14:m>
                  <m:oMath xmlns:m="http://schemas.openxmlformats.org/officeDocument/2006/math">
                    <m:sSubSup>
                      <m:sSubSupPr>
                        <m:ctrlPr>
                          <a:rPr lang="en-US" altLang="zh-CN" sz="2400" i="1">
                            <a:latin typeface="Cambria Math" panose="02040503050406030204" pitchFamily="18" charset="0"/>
                          </a:rPr>
                        </m:ctrlPr>
                      </m:sSubSupPr>
                      <m:e>
                        <m:r>
                          <a:rPr lang="lv-LV" altLang="zh-CN" sz="2400" i="1">
                            <a:latin typeface="Cambria Math" panose="02040503050406030204" pitchFamily="18" charset="0"/>
                          </a:rPr>
                          <m:t>𝐶</m:t>
                        </m:r>
                      </m:e>
                      <m:sub>
                        <m:r>
                          <a:rPr lang="lv-LV" altLang="zh-CN" sz="2400" b="0" i="1" smtClean="0">
                            <a:latin typeface="Cambria Math" panose="02040503050406030204" pitchFamily="18" charset="0"/>
                          </a:rPr>
                          <m:t>𝑛</m:t>
                        </m:r>
                      </m:sub>
                      <m:sup>
                        <m:r>
                          <a:rPr lang="lv-LV" altLang="zh-CN" sz="2400" i="1">
                            <a:latin typeface="Cambria Math" panose="02040503050406030204" pitchFamily="18" charset="0"/>
                          </a:rPr>
                          <m:t>𝑘</m:t>
                        </m:r>
                      </m:sup>
                    </m:sSubSup>
                  </m:oMath>
                </a14:m>
                <a:r>
                  <a:rPr lang="en-US" sz="2400" dirty="0"/>
                  <a:t> </a:t>
                </a:r>
                <a:r>
                  <a:rPr lang="en-US" sz="2400" dirty="0" err="1"/>
                  <a:t>apzīmējam</a:t>
                </a:r>
                <a:r>
                  <a:rPr lang="en-US" sz="2400" dirty="0"/>
                  <a:t> </a:t>
                </a:r>
                <a:r>
                  <a:rPr lang="en-US" sz="2400" dirty="0" err="1"/>
                  <a:t>kombinācijas</a:t>
                </a:r>
                <a:r>
                  <a:rPr lang="en-US" sz="2400" dirty="0"/>
                  <a:t> no </a:t>
                </a:r>
                <a14:m>
                  <m:oMath xmlns:m="http://schemas.openxmlformats.org/officeDocument/2006/math">
                    <m:r>
                      <a:rPr lang="en-US" sz="2400" i="1" dirty="0" smtClean="0">
                        <a:latin typeface="Cambria Math" panose="02040503050406030204" pitchFamily="18" charset="0"/>
                      </a:rPr>
                      <m:t>𝑛</m:t>
                    </m:r>
                  </m:oMath>
                </a14:m>
                <a:r>
                  <a:rPr lang="en-US" sz="2400" dirty="0"/>
                  <a:t> pa </a:t>
                </a:r>
                <a14:m>
                  <m:oMath xmlns:m="http://schemas.openxmlformats.org/officeDocument/2006/math">
                    <m:r>
                      <a:rPr lang="en-US" sz="2400" i="1" dirty="0" smtClean="0">
                        <a:latin typeface="Cambria Math" panose="02040503050406030204" pitchFamily="18" charset="0"/>
                      </a:rPr>
                      <m:t>𝑘</m:t>
                    </m:r>
                  </m:oMath>
                </a14:m>
                <a:r>
                  <a:rPr lang="en-US" sz="2400" dirty="0"/>
                  <a:t> </a:t>
                </a:r>
                <a:r>
                  <a:rPr lang="en-US" sz="2400" dirty="0" err="1"/>
                  <a:t>jeb</a:t>
                </a:r>
                <a:r>
                  <a:rPr lang="en-US" sz="2400" dirty="0"/>
                  <a:t>  </a:t>
                </a:r>
              </a:p>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lv-LV" sz="2400" b="0" i="1" smtClean="0">
                              <a:latin typeface="Cambria Math" panose="02040503050406030204" pitchFamily="18" charset="0"/>
                            </a:rPr>
                            <m:t>𝐶</m:t>
                          </m:r>
                        </m:e>
                        <m:sub>
                          <m:r>
                            <a:rPr lang="lv-LV" sz="2400" b="0" i="1" smtClean="0">
                              <a:latin typeface="Cambria Math" panose="02040503050406030204" pitchFamily="18" charset="0"/>
                            </a:rPr>
                            <m:t>𝑛</m:t>
                          </m:r>
                        </m:sub>
                        <m:sup>
                          <m:r>
                            <a:rPr lang="lv-LV" sz="2400" b="0" i="1" smtClean="0">
                              <a:latin typeface="Cambria Math" panose="02040503050406030204" pitchFamily="18" charset="0"/>
                            </a:rPr>
                            <m:t>𝑘</m:t>
                          </m:r>
                        </m:sup>
                      </m:sSubSup>
                      <m:r>
                        <a:rPr lang="lv-LV" sz="2400" b="0" i="1" smtClean="0">
                          <a:latin typeface="Cambria Math" panose="02040503050406030204" pitchFamily="18" charset="0"/>
                        </a:rPr>
                        <m:t>=</m:t>
                      </m:r>
                      <m:f>
                        <m:fPr>
                          <m:ctrlPr>
                            <a:rPr lang="lv-LV" sz="2400" b="0" i="1" smtClean="0">
                              <a:latin typeface="Cambria Math" panose="02040503050406030204" pitchFamily="18" charset="0"/>
                            </a:rPr>
                          </m:ctrlPr>
                        </m:fPr>
                        <m:num>
                          <m:r>
                            <a:rPr lang="lv-LV" sz="2400" b="0" i="1" smtClean="0">
                              <a:latin typeface="Cambria Math" panose="02040503050406030204" pitchFamily="18" charset="0"/>
                            </a:rPr>
                            <m:t>𝑛</m:t>
                          </m:r>
                          <m:r>
                            <a:rPr lang="lv-LV" sz="2400" b="0" i="1" smtClean="0">
                              <a:latin typeface="Cambria Math" panose="02040503050406030204" pitchFamily="18" charset="0"/>
                            </a:rPr>
                            <m:t>!</m:t>
                          </m:r>
                        </m:num>
                        <m:den>
                          <m:r>
                            <a:rPr lang="lv-LV" sz="2400" b="0" i="1" smtClean="0">
                              <a:latin typeface="Cambria Math" panose="02040503050406030204" pitchFamily="18" charset="0"/>
                            </a:rPr>
                            <m:t>𝑘</m:t>
                          </m:r>
                          <m:r>
                            <a:rPr lang="lv-LV" sz="2400" b="0" i="1" smtClean="0">
                              <a:latin typeface="Cambria Math" panose="02040503050406030204" pitchFamily="18" charset="0"/>
                            </a:rPr>
                            <m:t>!∙</m:t>
                          </m:r>
                          <m:d>
                            <m:dPr>
                              <m:ctrlPr>
                                <a:rPr lang="lv-LV" sz="2400" b="0" i="1" smtClean="0">
                                  <a:latin typeface="Cambria Math" panose="02040503050406030204" pitchFamily="18" charset="0"/>
                                </a:rPr>
                              </m:ctrlPr>
                            </m:dPr>
                            <m:e>
                              <m:r>
                                <a:rPr lang="lv-LV" sz="2400" b="0" i="1" smtClean="0">
                                  <a:latin typeface="Cambria Math" panose="02040503050406030204" pitchFamily="18" charset="0"/>
                                </a:rPr>
                                <m:t>𝑛</m:t>
                              </m:r>
                              <m:r>
                                <a:rPr lang="lv-LV" sz="2400" b="0" i="1" smtClean="0">
                                  <a:latin typeface="Cambria Math" panose="02040503050406030204" pitchFamily="18" charset="0"/>
                                </a:rPr>
                                <m:t>−</m:t>
                              </m:r>
                              <m:r>
                                <a:rPr lang="lv-LV" sz="2400" b="0" i="1" smtClean="0">
                                  <a:latin typeface="Cambria Math" panose="02040503050406030204" pitchFamily="18" charset="0"/>
                                </a:rPr>
                                <m:t>𝑘</m:t>
                              </m:r>
                            </m:e>
                          </m:d>
                          <m:r>
                            <a:rPr lang="lv-LV" sz="2400" b="0" i="1" smtClean="0">
                              <a:latin typeface="Cambria Math" panose="02040503050406030204" pitchFamily="18" charset="0"/>
                            </a:rPr>
                            <m:t>!</m:t>
                          </m:r>
                        </m:den>
                      </m:f>
                    </m:oMath>
                  </m:oMathPara>
                </a14:m>
                <a:endParaRPr lang="en-US" sz="2400" dirty="0"/>
              </a:p>
              <a:p>
                <a:endParaRPr lang="en-US" sz="2400" dirty="0"/>
              </a:p>
              <a:p>
                <a:r>
                  <a:rPr lang="zh-CN" altLang="en-US" sz="2400" dirty="0"/>
                  <a:t>集合 </a:t>
                </a:r>
                <a14:m>
                  <m:oMath xmlns:m="http://schemas.openxmlformats.org/officeDocument/2006/math">
                    <m:r>
                      <a:rPr lang="en-US" altLang="zh-CN" sz="2400" i="1" dirty="0">
                        <a:latin typeface="Cambria Math" panose="02040503050406030204" pitchFamily="18" charset="0"/>
                      </a:rPr>
                      <m:t>{0,1,2,…,2012}</m:t>
                    </m:r>
                  </m:oMath>
                </a14:m>
                <a:r>
                  <a:rPr lang="en-US" altLang="zh-CN" sz="2400" dirty="0"/>
                  <a:t> </a:t>
                </a:r>
                <a:r>
                  <a:rPr lang="zh-CN" altLang="en-US" sz="2400" dirty="0"/>
                  <a:t>中有多少个元素 </a:t>
                </a:r>
                <a14:m>
                  <m:oMath xmlns:m="http://schemas.openxmlformats.org/officeDocument/2006/math">
                    <m:r>
                      <a:rPr lang="en-US" altLang="zh-CN" sz="2400" i="1" dirty="0">
                        <a:latin typeface="Cambria Math" panose="02040503050406030204" pitchFamily="18" charset="0"/>
                      </a:rPr>
                      <m:t>𝑘</m:t>
                    </m:r>
                  </m:oMath>
                </a14:m>
                <a:r>
                  <a:rPr lang="zh-CN" altLang="en-US" sz="2400" dirty="0"/>
                  <a:t>，使得 </a:t>
                </a:r>
                <a14:m>
                  <m:oMath xmlns:m="http://schemas.openxmlformats.org/officeDocument/2006/math">
                    <m:sSubSup>
                      <m:sSubSupPr>
                        <m:ctrlPr>
                          <a:rPr lang="en-US" altLang="zh-CN" sz="2400" i="1">
                            <a:latin typeface="Cambria Math" panose="02040503050406030204" pitchFamily="18" charset="0"/>
                          </a:rPr>
                        </m:ctrlPr>
                      </m:sSubSupPr>
                      <m:e>
                        <m:r>
                          <a:rPr lang="lv-LV" altLang="zh-CN" sz="2400" i="1">
                            <a:latin typeface="Cambria Math" panose="02040503050406030204" pitchFamily="18" charset="0"/>
                          </a:rPr>
                          <m:t>𝐶</m:t>
                        </m:r>
                      </m:e>
                      <m:sub>
                        <m:r>
                          <a:rPr lang="lv-LV" altLang="zh-CN" sz="2400" i="1">
                            <a:latin typeface="Cambria Math" panose="02040503050406030204" pitchFamily="18" charset="0"/>
                          </a:rPr>
                          <m:t>2012</m:t>
                        </m:r>
                      </m:sub>
                      <m:sup>
                        <m:r>
                          <a:rPr lang="lv-LV" altLang="zh-CN" sz="2400" i="1">
                            <a:latin typeface="Cambria Math" panose="02040503050406030204" pitchFamily="18" charset="0"/>
                          </a:rPr>
                          <m:t>𝑘</m:t>
                        </m:r>
                      </m:sup>
                    </m:sSubSup>
                  </m:oMath>
                </a14:m>
                <a:r>
                  <a:rPr lang="zh-CN" altLang="en-US" sz="2400" dirty="0"/>
                  <a:t>是</a:t>
                </a:r>
                <a:r>
                  <a:rPr lang="lv-LV" altLang="zh-CN" sz="2400" dirty="0"/>
                  <a:t> </a:t>
                </a:r>
                <a14:m>
                  <m:oMath xmlns:m="http://schemas.openxmlformats.org/officeDocument/2006/math">
                    <m:r>
                      <a:rPr lang="en-US" altLang="zh-CN" sz="2400" i="1" dirty="0">
                        <a:latin typeface="Cambria Math" panose="02040503050406030204" pitchFamily="18" charset="0"/>
                      </a:rPr>
                      <m:t>2012</m:t>
                    </m:r>
                  </m:oMath>
                </a14:m>
                <a:r>
                  <a:rPr lang="en-US" altLang="zh-CN" sz="2400" dirty="0"/>
                  <a:t> </a:t>
                </a:r>
                <a:r>
                  <a:rPr lang="zh-CN" altLang="en-US" sz="2400" dirty="0"/>
                  <a:t>的倍数？</a:t>
                </a:r>
                <a:endParaRPr lang="lv-LV" sz="2400" dirty="0"/>
              </a:p>
              <a:p>
                <a:endParaRPr lang="en-US" sz="2400" dirty="0"/>
              </a:p>
            </p:txBody>
          </p:sp>
        </mc:Choice>
        <mc:Fallback xmlns="">
          <p:sp>
            <p:nvSpPr>
              <p:cNvPr id="9" name="Content Placeholder 8">
                <a:extLst>
                  <a:ext uri="{FF2B5EF4-FFF2-40B4-BE49-F238E27FC236}">
                    <a16:creationId xmlns:a16="http://schemas.microsoft.com/office/drawing/2014/main" id="{C71D08A4-B745-514E-970D-85B9C0EA617F}"/>
                  </a:ext>
                </a:extLst>
              </p:cNvPr>
              <p:cNvSpPr>
                <a:spLocks noGrp="1" noRot="1" noChangeAspect="1" noMove="1" noResize="1" noEditPoints="1" noAdjustHandles="1" noChangeArrowheads="1" noChangeShapeType="1" noTextEdit="1"/>
              </p:cNvSpPr>
              <p:nvPr>
                <p:ph idx="1"/>
              </p:nvPr>
            </p:nvSpPr>
            <p:spPr>
              <a:blipFill>
                <a:blip r:embed="rId2"/>
                <a:stretch>
                  <a:fillRect l="-2099" t="-2069" r="-900"/>
                </a:stretch>
              </a:blipFill>
            </p:spPr>
            <p:txBody>
              <a:bodyPr/>
              <a:lstStyle/>
              <a:p>
                <a:r>
                  <a:rPr lang="en-US">
                    <a:noFill/>
                  </a:rPr>
                  <a:t> </a:t>
                </a:r>
              </a:p>
            </p:txBody>
          </p:sp>
        </mc:Fallback>
      </mc:AlternateContent>
      <p:sp>
        <p:nvSpPr>
          <p:cNvPr id="8" name="Title 7">
            <a:extLst>
              <a:ext uri="{FF2B5EF4-FFF2-40B4-BE49-F238E27FC236}">
                <a16:creationId xmlns:a16="http://schemas.microsoft.com/office/drawing/2014/main" id="{FF7FD556-DEB9-5641-A61A-AF5C43153C9B}"/>
              </a:ext>
            </a:extLst>
          </p:cNvPr>
          <p:cNvSpPr>
            <a:spLocks noGrp="1"/>
          </p:cNvSpPr>
          <p:nvPr>
            <p:ph type="title"/>
          </p:nvPr>
        </p:nvSpPr>
        <p:spPr/>
        <p:txBody>
          <a:bodyPr/>
          <a:lstStyle/>
          <a:p>
            <a:r>
              <a:rPr lang="en-US" sz="2400" dirty="0"/>
              <a:t>CGMO2012.8</a:t>
            </a:r>
          </a:p>
        </p:txBody>
      </p:sp>
    </p:spTree>
    <p:extLst>
      <p:ext uri="{BB962C8B-B14F-4D97-AF65-F5344CB8AC3E}">
        <p14:creationId xmlns:p14="http://schemas.microsoft.com/office/powerpoint/2010/main" val="2188854486"/>
      </p:ext>
    </p:extLst>
  </p:cSld>
  <p:clrMapOvr>
    <a:masterClrMapping/>
  </p:clrMapOvr>
  <p:timing>
    <p:tnLst>
      <p:par>
        <p:cTn id="1" dur="indefinite" restart="never" nodeType="tmRoot"/>
      </p:par>
    </p:tnLst>
  </p:timing>
</p:sld>
</file>

<file path=ppt/theme/theme1.xml><?xml version="1.0" encoding="utf-8"?>
<a:theme xmlns:a="http://schemas.openxmlformats.org/drawingml/2006/main" name="Forcepoint PPTX Template - 2016-01-22a">
  <a:themeElements>
    <a:clrScheme name="Forcepoint Palette">
      <a:dk1>
        <a:srgbClr val="43B02A"/>
      </a:dk1>
      <a:lt1>
        <a:srgbClr val="FFFFFF"/>
      </a:lt1>
      <a:dk2>
        <a:srgbClr val="000000"/>
      </a:dk2>
      <a:lt2>
        <a:srgbClr val="666465"/>
      </a:lt2>
      <a:accent1>
        <a:srgbClr val="E62D1E"/>
      </a:accent1>
      <a:accent2>
        <a:srgbClr val="FF6C0C"/>
      </a:accent2>
      <a:accent3>
        <a:srgbClr val="FFAD00"/>
      </a:accent3>
      <a:accent4>
        <a:srgbClr val="0A64AA"/>
      </a:accent4>
      <a:accent5>
        <a:srgbClr val="2093CF"/>
      </a:accent5>
      <a:accent6>
        <a:srgbClr val="80808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Forcepoint PPTX Template - 2016-01-22a.potx" id="{D80DFC58-F814-4D82-9B27-F04FB0F87D7A}" vid="{74117A76-D633-4793-8AB1-923034CCCB8C}"/>
    </a:ext>
  </a:extLst>
</a:theme>
</file>

<file path=ppt/theme/theme2.xml><?xml version="1.0" encoding="utf-8"?>
<a:theme xmlns:a="http://schemas.openxmlformats.org/drawingml/2006/main" name="1_Forcepoint PPTX Template - 2016-01-22a">
  <a:themeElements>
    <a:clrScheme name="Forcepoint Palette">
      <a:dk1>
        <a:srgbClr val="43B02A"/>
      </a:dk1>
      <a:lt1>
        <a:srgbClr val="FFFFFF"/>
      </a:lt1>
      <a:dk2>
        <a:srgbClr val="000000"/>
      </a:dk2>
      <a:lt2>
        <a:srgbClr val="666465"/>
      </a:lt2>
      <a:accent1>
        <a:srgbClr val="E62D1E"/>
      </a:accent1>
      <a:accent2>
        <a:srgbClr val="FF6C0C"/>
      </a:accent2>
      <a:accent3>
        <a:srgbClr val="FFAD00"/>
      </a:accent3>
      <a:accent4>
        <a:srgbClr val="0A64AA"/>
      </a:accent4>
      <a:accent5>
        <a:srgbClr val="2093CF"/>
      </a:accent5>
      <a:accent6>
        <a:srgbClr val="80808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Forcepoint PPTX Template - 2016-01-22a.potx" id="{D80DFC58-F814-4D82-9B27-F04FB0F87D7A}" vid="{74117A76-D633-4793-8AB1-923034CCCB8C}"/>
    </a:ext>
  </a:extLst>
</a:theme>
</file>

<file path=ppt/theme/theme3.xml><?xml version="1.0" encoding="utf-8"?>
<a:theme xmlns:a="http://schemas.openxmlformats.org/drawingml/2006/main" name="Title Slide">
  <a:themeElements>
    <a:clrScheme name="Forcepoint Palette">
      <a:dk1>
        <a:srgbClr val="43B02A"/>
      </a:dk1>
      <a:lt1>
        <a:srgbClr val="FFFFFF"/>
      </a:lt1>
      <a:dk2>
        <a:srgbClr val="000000"/>
      </a:dk2>
      <a:lt2>
        <a:srgbClr val="666465"/>
      </a:lt2>
      <a:accent1>
        <a:srgbClr val="E62D1E"/>
      </a:accent1>
      <a:accent2>
        <a:srgbClr val="FF6C0C"/>
      </a:accent2>
      <a:accent3>
        <a:srgbClr val="FFAD00"/>
      </a:accent3>
      <a:accent4>
        <a:srgbClr val="0A64AA"/>
      </a:accent4>
      <a:accent5>
        <a:srgbClr val="2093CF"/>
      </a:accent5>
      <a:accent6>
        <a:srgbClr val="80808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Forcepoint PPTX Template - 2016-01-22a.potx" id="{D80DFC58-F814-4D82-9B27-F04FB0F87D7A}" vid="{A8EEB839-6761-4E9E-9A82-056589DF385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Forcepoint PPTX Template - 2016-01-22a</Template>
  <TotalTime>18562</TotalTime>
  <Words>2125</Words>
  <Application>Microsoft Office PowerPoint</Application>
  <PresentationFormat>On-screen Show (16:9)</PresentationFormat>
  <Paragraphs>344</Paragraphs>
  <Slides>65</Slides>
  <Notes>28</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65</vt:i4>
      </vt:variant>
    </vt:vector>
  </HeadingPairs>
  <TitlesOfParts>
    <vt:vector size="76" baseType="lpstr">
      <vt:lpstr>Arial</vt:lpstr>
      <vt:lpstr>Calibri</vt:lpstr>
      <vt:lpstr>Cambria Math</vt:lpstr>
      <vt:lpstr>Lucida Console</vt:lpstr>
      <vt:lpstr>Lucida Sans Typewriter</vt:lpstr>
      <vt:lpstr>黑体</vt:lpstr>
      <vt:lpstr>Webdings</vt:lpstr>
      <vt:lpstr>Wingdings</vt:lpstr>
      <vt:lpstr>Forcepoint PPTX Template - 2016-01-22a</vt:lpstr>
      <vt:lpstr>1_Forcepoint PPTX Template - 2016-01-22a</vt:lpstr>
      <vt:lpstr>Title Slide</vt:lpstr>
      <vt:lpstr>PowerPoint Presentation</vt:lpstr>
      <vt:lpstr>nt.jun.part3: Pirmskaitļu valuācijas</vt:lpstr>
      <vt:lpstr>Kāpēc vajadzīgas valuācijas</vt:lpstr>
      <vt:lpstr>Atbildes uz šādiem jautājumiem</vt:lpstr>
      <vt:lpstr>Divu veidu apzīmējumi</vt:lpstr>
      <vt:lpstr>PowerPoint Presentation</vt:lpstr>
      <vt:lpstr>Ležanra un Kummera teorēmas</vt:lpstr>
      <vt:lpstr>Pirmskaitļa kārta faktoriālā N! </vt:lpstr>
      <vt:lpstr>CGMO2012.8</vt:lpstr>
      <vt:lpstr>Ležandra formula</vt:lpstr>
      <vt:lpstr>Lūkas teorēma</vt:lpstr>
      <vt:lpstr>Kummera teorēma</vt:lpstr>
      <vt:lpstr>CGMO Uzdevums</vt:lpstr>
      <vt:lpstr>Kāpinātāja pacelšanas lemmas</vt:lpstr>
      <vt:lpstr>Uzdevumi par dalāmību ar 27 utml.</vt:lpstr>
      <vt:lpstr>PowerPoint Presentation</vt:lpstr>
      <vt:lpstr>Piemēri ar desmitnieka pakāpēm</vt:lpstr>
      <vt:lpstr>x^n-y^n ar interesantiem decimālpierakstiem</vt:lpstr>
      <vt:lpstr>Eilera teorēma tik precīzu novērtējumu nedod</vt:lpstr>
      <vt:lpstr>Ar kādām pirmskaitļu pakāpēm dalās x^n-y^n </vt:lpstr>
      <vt:lpstr>Pirmskaitļa kārta</vt:lpstr>
      <vt:lpstr>Kas notiek, ja p | x-y  (un attiecīgi p | x+y )</vt:lpstr>
      <vt:lpstr>Kāpinātāja pacelšanas lemma (jeb LTE), ja p&gt;2</vt:lpstr>
      <vt:lpstr>Uzdevums 2.9 </vt:lpstr>
      <vt:lpstr>Salīdzinājums v_2 (n) un v_2 (〖17〗^n-1)</vt:lpstr>
      <vt:lpstr>Salīdzinājums v_2 (n) un v_2 (〖17〗^n-1)</vt:lpstr>
      <vt:lpstr>v_2 (〖15〗^n-1)</vt:lpstr>
      <vt:lpstr>Līdzīgi grafiki kā v_p (n)</vt:lpstr>
      <vt:lpstr>Uzdevums 2.8</vt:lpstr>
      <vt:lpstr>LTE lemmas (nepāru pirmskaitlim p)</vt:lpstr>
      <vt:lpstr>Piemēri ar desmitnieka pakāpēm</vt:lpstr>
      <vt:lpstr>Vispārīgais jautājums – par pirmskaitļa indeksu</vt:lpstr>
      <vt:lpstr>x^n-y^n ar interesantiem decimālpierakstiem</vt:lpstr>
      <vt:lpstr>Eilera t. dod (neprecīzu) apakšējo novērtējumu</vt:lpstr>
      <vt:lpstr>Ko var secināt no Eilera teorēmas?</vt:lpstr>
      <vt:lpstr>Ar kādām pirmskaitļu pakāpēm dalās x^n-y^n </vt:lpstr>
      <vt:lpstr>Pirmskaitļa kārta</vt:lpstr>
      <vt:lpstr>Kas notiek, ja p | x-y  (un attiecīgi p | x+y )</vt:lpstr>
      <vt:lpstr>Kāpinātāja pacelšanas lemma (jeb LTE), ja p&gt;2</vt:lpstr>
      <vt:lpstr>PowerPoint Presentation</vt:lpstr>
      <vt:lpstr>PowerPoint Presentation</vt:lpstr>
      <vt:lpstr>Bw2015.16 (Baltic Way 2015.g. Olimpiāde, 16.uzdevums)</vt:lpstr>
      <vt:lpstr>LTE lemmas, ja p=2</vt:lpstr>
      <vt:lpstr>Kāpinātāja pacelšanas lemma (jeb LTE), ja p=2</vt:lpstr>
      <vt:lpstr>Uzdevums 2.9 </vt:lpstr>
      <vt:lpstr>Salīdzinājums v_2 (n) un v_2 (〖17〗^n-1)</vt:lpstr>
      <vt:lpstr>Salīdzinājums v_2 (n) un v_2 (〖17〗^n-1)</vt:lpstr>
      <vt:lpstr>v_2 (〖15〗^n-1)</vt:lpstr>
      <vt:lpstr>Bw2015.17 (Baltic Way, 2015.g. 17.uzdevums)</vt:lpstr>
      <vt:lpstr>Līdzīgi grafiki kā v_p (n)</vt:lpstr>
      <vt:lpstr>Bw2015.17</vt:lpstr>
      <vt:lpstr>Izsakām vienu virkni ar divām vienkāršākām</vt:lpstr>
      <vt:lpstr>Citi uzdevumi, kas risināmi ar LTE Teorēmu</vt:lpstr>
      <vt:lpstr>Piemērs</vt:lpstr>
      <vt:lpstr>Skaitot pa rindiņām un kolonnām sanāk tas pats</vt:lpstr>
      <vt:lpstr>Daudzkārtņu skaits intervālā</vt:lpstr>
      <vt:lpstr>Jautājums par 100!</vt:lpstr>
      <vt:lpstr>Skaitot pa rindiņām un kolonnām sanāk tas pats</vt:lpstr>
      <vt:lpstr>Binomiālie koeficienti</vt:lpstr>
      <vt:lpstr>Metode: Ja kaut ko var saskaitīt, tad tas ir vesels</vt:lpstr>
      <vt:lpstr>Binomiālie koeficienti</vt:lpstr>
      <vt:lpstr>Ležandra formula</vt:lpstr>
      <vt:lpstr>Lūkas teorēma</vt:lpstr>
      <vt:lpstr>Kummera teorēma</vt:lpstr>
      <vt:lpstr>PowerPoint Presentation</vt:lpstr>
    </vt:vector>
  </TitlesOfParts>
  <Company>Websense,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Skaitļu teorija olimpiādēs</dc:title>
  <dc:subject>Forcepoint</dc:subject>
  <dc:creator>Apsitis, Kalvis</dc:creator>
  <cp:lastModifiedBy>Kalvis Apsītis</cp:lastModifiedBy>
  <cp:revision>486</cp:revision>
  <dcterms:created xsi:type="dcterms:W3CDTF">2016-04-09T20:26:42Z</dcterms:created>
  <dcterms:modified xsi:type="dcterms:W3CDTF">2022-01-29T17:39:35Z</dcterms:modified>
</cp:coreProperties>
</file>